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34"/>
  </p:notesMasterIdLst>
  <p:sldIdLst>
    <p:sldId id="1318" r:id="rId2"/>
    <p:sldId id="418" r:id="rId3"/>
    <p:sldId id="285" r:id="rId4"/>
    <p:sldId id="1306" r:id="rId5"/>
    <p:sldId id="1147" r:id="rId6"/>
    <p:sldId id="1038" r:id="rId7"/>
    <p:sldId id="1296" r:id="rId8"/>
    <p:sldId id="473" r:id="rId9"/>
    <p:sldId id="638" r:id="rId10"/>
    <p:sldId id="827" r:id="rId11"/>
    <p:sldId id="762" r:id="rId12"/>
    <p:sldId id="1303" r:id="rId13"/>
    <p:sldId id="1291" r:id="rId14"/>
    <p:sldId id="889" r:id="rId15"/>
    <p:sldId id="1120" r:id="rId16"/>
    <p:sldId id="892" r:id="rId17"/>
    <p:sldId id="1206" r:id="rId18"/>
    <p:sldId id="1207" r:id="rId19"/>
    <p:sldId id="1050" r:id="rId20"/>
    <p:sldId id="781" r:id="rId21"/>
    <p:sldId id="866" r:id="rId22"/>
    <p:sldId id="768" r:id="rId23"/>
    <p:sldId id="966" r:id="rId24"/>
    <p:sldId id="1057" r:id="rId25"/>
    <p:sldId id="967" r:id="rId26"/>
    <p:sldId id="1020" r:id="rId27"/>
    <p:sldId id="1183" r:id="rId28"/>
    <p:sldId id="1184" r:id="rId29"/>
    <p:sldId id="835" r:id="rId30"/>
    <p:sldId id="1145" r:id="rId31"/>
    <p:sldId id="1144" r:id="rId32"/>
    <p:sldId id="1146" r:id="rId33"/>
    <p:sldId id="1166" r:id="rId34"/>
    <p:sldId id="1182" r:id="rId35"/>
    <p:sldId id="1167" r:id="rId36"/>
    <p:sldId id="1199" r:id="rId37"/>
    <p:sldId id="1186" r:id="rId38"/>
    <p:sldId id="1187" r:id="rId39"/>
    <p:sldId id="1077" r:id="rId40"/>
    <p:sldId id="1105" r:id="rId41"/>
    <p:sldId id="1106" r:id="rId42"/>
    <p:sldId id="1079" r:id="rId43"/>
    <p:sldId id="1078" r:id="rId44"/>
    <p:sldId id="1081" r:id="rId45"/>
    <p:sldId id="1107" r:id="rId46"/>
    <p:sldId id="1201" r:id="rId47"/>
    <p:sldId id="948" r:id="rId48"/>
    <p:sldId id="1177" r:id="rId49"/>
    <p:sldId id="1179" r:id="rId50"/>
    <p:sldId id="1168" r:id="rId51"/>
    <p:sldId id="1110" r:id="rId52"/>
    <p:sldId id="959" r:id="rId53"/>
    <p:sldId id="1174" r:id="rId54"/>
    <p:sldId id="1323" r:id="rId55"/>
    <p:sldId id="837" r:id="rId56"/>
    <p:sldId id="1117" r:id="rId57"/>
    <p:sldId id="1116" r:id="rId58"/>
    <p:sldId id="838" r:id="rId59"/>
    <p:sldId id="1319" r:id="rId60"/>
    <p:sldId id="786" r:id="rId61"/>
    <p:sldId id="1118" r:id="rId62"/>
    <p:sldId id="787" r:id="rId63"/>
    <p:sldId id="1215" r:id="rId64"/>
    <p:sldId id="1298" r:id="rId65"/>
    <p:sldId id="1083" r:id="rId66"/>
    <p:sldId id="663" r:id="rId67"/>
    <p:sldId id="1324" r:id="rId68"/>
    <p:sldId id="1003" r:id="rId69"/>
    <p:sldId id="1301" r:id="rId70"/>
    <p:sldId id="1004" r:id="rId71"/>
    <p:sldId id="1095" r:id="rId72"/>
    <p:sldId id="1087" r:id="rId73"/>
    <p:sldId id="1089" r:id="rId74"/>
    <p:sldId id="1091" r:id="rId75"/>
    <p:sldId id="1008" r:id="rId76"/>
    <p:sldId id="1007" r:id="rId77"/>
    <p:sldId id="1092" r:id="rId78"/>
    <p:sldId id="1093" r:id="rId79"/>
    <p:sldId id="1094" r:id="rId80"/>
    <p:sldId id="1181" r:id="rId81"/>
    <p:sldId id="1090" r:id="rId82"/>
    <p:sldId id="1175" r:id="rId83"/>
    <p:sldId id="1295" r:id="rId84"/>
    <p:sldId id="1294" r:id="rId85"/>
    <p:sldId id="1151" r:id="rId86"/>
    <p:sldId id="1123" r:id="rId87"/>
    <p:sldId id="1152" r:id="rId88"/>
    <p:sldId id="1202" r:id="rId89"/>
    <p:sldId id="1154" r:id="rId90"/>
    <p:sldId id="1204" r:id="rId91"/>
    <p:sldId id="1126" r:id="rId92"/>
    <p:sldId id="1013" r:id="rId93"/>
    <p:sldId id="1009" r:id="rId94"/>
    <p:sldId id="1299" r:id="rId95"/>
    <p:sldId id="1010" r:id="rId96"/>
    <p:sldId id="1011" r:id="rId97"/>
    <p:sldId id="1012" r:id="rId98"/>
    <p:sldId id="841" r:id="rId99"/>
    <p:sldId id="842" r:id="rId100"/>
    <p:sldId id="843" r:id="rId101"/>
    <p:sldId id="844" r:id="rId102"/>
    <p:sldId id="845" r:id="rId103"/>
    <p:sldId id="867" r:id="rId104"/>
    <p:sldId id="846" r:id="rId105"/>
    <p:sldId id="847" r:id="rId106"/>
    <p:sldId id="1155" r:id="rId107"/>
    <p:sldId id="1156" r:id="rId108"/>
    <p:sldId id="1325" r:id="rId109"/>
    <p:sldId id="1158" r:id="rId110"/>
    <p:sldId id="1172" r:id="rId111"/>
    <p:sldId id="1302" r:id="rId112"/>
    <p:sldId id="1067" r:id="rId113"/>
    <p:sldId id="1068" r:id="rId114"/>
    <p:sldId id="1203" r:id="rId115"/>
    <p:sldId id="1096" r:id="rId116"/>
    <p:sldId id="1136" r:id="rId117"/>
    <p:sldId id="878" r:id="rId118"/>
    <p:sldId id="1143" r:id="rId119"/>
    <p:sldId id="1169" r:id="rId120"/>
    <p:sldId id="1018" r:id="rId121"/>
    <p:sldId id="1315" r:id="rId122"/>
    <p:sldId id="725" r:id="rId123"/>
    <p:sldId id="1300" r:id="rId124"/>
    <p:sldId id="1311" r:id="rId125"/>
    <p:sldId id="1113" r:id="rId126"/>
    <p:sldId id="1310" r:id="rId127"/>
    <p:sldId id="609" r:id="rId128"/>
    <p:sldId id="1312" r:id="rId129"/>
    <p:sldId id="1317" r:id="rId130"/>
    <p:sldId id="1313" r:id="rId131"/>
    <p:sldId id="1131" r:id="rId132"/>
    <p:sldId id="1127" r:id="rId13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015" autoAdjust="0"/>
    <p:restoredTop sz="94660"/>
  </p:normalViewPr>
  <p:slideViewPr>
    <p:cSldViewPr>
      <p:cViewPr varScale="1">
        <p:scale>
          <a:sx n="68" d="100"/>
          <a:sy n="68" d="100"/>
        </p:scale>
        <p:origin x="936" y="72"/>
      </p:cViewPr>
      <p:guideLst>
        <p:guide orient="horz" pos="2160"/>
        <p:guide pos="2880"/>
      </p:guideLst>
    </p:cSldViewPr>
  </p:slideViewPr>
  <p:notesTextViewPr>
    <p:cViewPr>
      <p:scale>
        <a:sx n="1" d="1"/>
        <a:sy n="1" d="1"/>
      </p:scale>
      <p:origin x="0" y="0"/>
    </p:cViewPr>
  </p:notesTextViewPr>
  <p:sorterViewPr>
    <p:cViewPr>
      <p:scale>
        <a:sx n="100" d="100"/>
        <a:sy n="100" d="100"/>
      </p:scale>
      <p:origin x="0" y="-429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cked"/>
        <c:varyColors val="0"/>
        <c:ser>
          <c:idx val="0"/>
          <c:order val="0"/>
          <c:tx>
            <c:strRef>
              <c:f>Tabelle1!$B$1</c:f>
              <c:strCache>
                <c:ptCount val="1"/>
                <c:pt idx="0">
                  <c:v>Jahre Existenz Menschheit</c:v>
                </c:pt>
              </c:strCache>
            </c:strRef>
          </c:tx>
          <c:spPr>
            <a:ln w="28575" cap="rnd">
              <a:solidFill>
                <a:schemeClr val="accent1"/>
              </a:solidFill>
              <a:round/>
            </a:ln>
            <a:effectLst/>
          </c:spPr>
          <c:marker>
            <c:symbol val="none"/>
          </c:marker>
          <c:cat>
            <c:numRef>
              <c:f>Tabelle1!$A$2:$A$21</c:f>
              <c:numCache>
                <c:formatCode>General</c:formatCode>
                <c:ptCount val="2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numCache>
            </c:numRef>
          </c:cat>
          <c:val>
            <c:numRef>
              <c:f>Tabelle1!$B$2:$B$21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c:v>
                </c:pt>
              </c:numCache>
            </c:numRef>
          </c:val>
          <c:smooth val="0"/>
          <c:extLst>
            <c:ext xmlns:c16="http://schemas.microsoft.com/office/drawing/2014/chart" uri="{C3380CC4-5D6E-409C-BE32-E72D297353CC}">
              <c16:uniqueId val="{00000000-1A99-4490-9BE8-7CA06EA417AF}"/>
            </c:ext>
          </c:extLst>
        </c:ser>
        <c:dLbls>
          <c:showLegendKey val="0"/>
          <c:showVal val="0"/>
          <c:showCatName val="0"/>
          <c:showSerName val="0"/>
          <c:showPercent val="0"/>
          <c:showBubbleSize val="0"/>
        </c:dLbls>
        <c:smooth val="0"/>
        <c:axId val="406420928"/>
        <c:axId val="406422568"/>
      </c:lineChart>
      <c:catAx>
        <c:axId val="40642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06422568"/>
        <c:crosses val="autoZero"/>
        <c:auto val="1"/>
        <c:lblAlgn val="ctr"/>
        <c:lblOffset val="100"/>
        <c:noMultiLvlLbl val="0"/>
      </c:catAx>
      <c:valAx>
        <c:axId val="406422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06420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B877D-FB23-44CE-B92F-FC91F3FB31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de-DE"/>
        </a:p>
      </dgm:t>
    </dgm:pt>
    <dgm:pt modelId="{A3D613B2-79E9-4CA4-A59F-41B32EC4AAE1}" type="pres">
      <dgm:prSet presAssocID="{064B877D-FB23-44CE-B92F-FC91F3FB3110}" presName="cycle" presStyleCnt="0">
        <dgm:presLayoutVars>
          <dgm:dir/>
          <dgm:resizeHandles val="exact"/>
        </dgm:presLayoutVars>
      </dgm:prSet>
      <dgm:spPr/>
    </dgm:pt>
  </dgm:ptLst>
  <dgm:cxnLst>
    <dgm:cxn modelId="{FDD9D2B3-8C5D-415E-98AA-DFAA90D84B39}" type="presOf" srcId="{064B877D-FB23-44CE-B92F-FC91F3FB3110}" destId="{A3D613B2-79E9-4CA4-A59F-41B32EC4AAE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09C87B-3741-445F-A59B-7DD04C36B845}"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de-DE"/>
        </a:p>
      </dgm:t>
    </dgm:pt>
    <dgm:pt modelId="{CCA71BE7-D4CF-4735-93A2-DEB9B541494D}">
      <dgm:prSet custT="1"/>
      <dgm:spPr/>
      <dgm:t>
        <a:bodyPr/>
        <a:lstStyle/>
        <a:p>
          <a:r>
            <a:rPr lang="de-DE" sz="2000" dirty="0"/>
            <a:t>Das erste Smartphone gab es </a:t>
          </a:r>
        </a:p>
      </dgm:t>
    </dgm:pt>
    <dgm:pt modelId="{88DA7DC0-4E45-4C3F-B2C1-C6458F4E6268}" type="parTrans" cxnId="{3466AF8D-44AF-4AE2-A7F8-4DB9C89AF875}">
      <dgm:prSet/>
      <dgm:spPr/>
      <dgm:t>
        <a:bodyPr/>
        <a:lstStyle/>
        <a:p>
          <a:endParaRPr lang="de-DE"/>
        </a:p>
      </dgm:t>
    </dgm:pt>
    <dgm:pt modelId="{8C6E81D7-A055-412D-89EA-F00BF7A19438}" type="sibTrans" cxnId="{3466AF8D-44AF-4AE2-A7F8-4DB9C89AF875}">
      <dgm:prSet/>
      <dgm:spPr/>
      <dgm:t>
        <a:bodyPr/>
        <a:lstStyle/>
        <a:p>
          <a:endParaRPr lang="de-DE"/>
        </a:p>
      </dgm:t>
    </dgm:pt>
    <dgm:pt modelId="{B923C590-47E9-4B8A-80FD-6967D3577B73}" type="pres">
      <dgm:prSet presAssocID="{6309C87B-3741-445F-A59B-7DD04C36B845}" presName="Name0" presStyleCnt="0">
        <dgm:presLayoutVars>
          <dgm:dir/>
          <dgm:animLvl val="lvl"/>
          <dgm:resizeHandles val="exact"/>
        </dgm:presLayoutVars>
      </dgm:prSet>
      <dgm:spPr/>
    </dgm:pt>
    <dgm:pt modelId="{86C200DF-75A0-4A2F-AF79-6DC16A3D3788}" type="pres">
      <dgm:prSet presAssocID="{6309C87B-3741-445F-A59B-7DD04C36B845}" presName="dummy" presStyleCnt="0"/>
      <dgm:spPr/>
    </dgm:pt>
    <dgm:pt modelId="{13CA3813-A94A-4852-AF0A-438955AB1340}" type="pres">
      <dgm:prSet presAssocID="{6309C87B-3741-445F-A59B-7DD04C36B845}" presName="linH" presStyleCnt="0"/>
      <dgm:spPr/>
    </dgm:pt>
    <dgm:pt modelId="{F20E7420-151B-4B54-8947-58EED96C2055}" type="pres">
      <dgm:prSet presAssocID="{6309C87B-3741-445F-A59B-7DD04C36B845}" presName="padding1" presStyleCnt="0"/>
      <dgm:spPr/>
    </dgm:pt>
    <dgm:pt modelId="{93E39942-6614-44C3-BE9E-52303DD18C11}" type="pres">
      <dgm:prSet presAssocID="{CCA71BE7-D4CF-4735-93A2-DEB9B541494D}" presName="linV" presStyleCnt="0"/>
      <dgm:spPr/>
    </dgm:pt>
    <dgm:pt modelId="{CDE02880-895B-49FC-B590-ED1A62ADD8A0}" type="pres">
      <dgm:prSet presAssocID="{CCA71BE7-D4CF-4735-93A2-DEB9B541494D}" presName="spVertical1" presStyleCnt="0"/>
      <dgm:spPr/>
    </dgm:pt>
    <dgm:pt modelId="{7FAC2FFF-B0E1-47A6-830C-E0B653194EEC}" type="pres">
      <dgm:prSet presAssocID="{CCA71BE7-D4CF-4735-93A2-DEB9B541494D}" presName="parTx" presStyleLbl="revTx" presStyleIdx="0" presStyleCnt="1">
        <dgm:presLayoutVars>
          <dgm:chMax val="0"/>
          <dgm:chPref val="0"/>
          <dgm:bulletEnabled val="1"/>
        </dgm:presLayoutVars>
      </dgm:prSet>
      <dgm:spPr/>
    </dgm:pt>
    <dgm:pt modelId="{68C0B377-8341-4BDC-9281-E3F951DCD7DD}" type="pres">
      <dgm:prSet presAssocID="{CCA71BE7-D4CF-4735-93A2-DEB9B541494D}" presName="spVertical2" presStyleCnt="0"/>
      <dgm:spPr/>
    </dgm:pt>
    <dgm:pt modelId="{C39B5244-B4FD-4913-B576-A8EA668704D0}" type="pres">
      <dgm:prSet presAssocID="{CCA71BE7-D4CF-4735-93A2-DEB9B541494D}" presName="spVertical3" presStyleCnt="0"/>
      <dgm:spPr/>
    </dgm:pt>
    <dgm:pt modelId="{C07CCAA9-8595-4633-BFFF-1C1905AA60DD}" type="pres">
      <dgm:prSet presAssocID="{6309C87B-3741-445F-A59B-7DD04C36B845}" presName="padding2" presStyleCnt="0"/>
      <dgm:spPr/>
    </dgm:pt>
    <dgm:pt modelId="{272F79A4-BE03-43FC-A9F5-9C3C63782497}" type="pres">
      <dgm:prSet presAssocID="{6309C87B-3741-445F-A59B-7DD04C36B845}" presName="negArrow" presStyleCnt="0"/>
      <dgm:spPr/>
    </dgm:pt>
    <dgm:pt modelId="{3D4A5495-6D1C-4C27-ADD1-C4C023749899}" type="pres">
      <dgm:prSet presAssocID="{6309C87B-3741-445F-A59B-7DD04C36B845}" presName="backgroundArrow" presStyleLbl="node1" presStyleIdx="0" presStyleCnt="1" custScaleY="14070" custLinFactNeighborY="-59256"/>
      <dgm:spPr>
        <a:solidFill>
          <a:srgbClr val="00B050"/>
        </a:solidFill>
      </dgm:spPr>
    </dgm:pt>
  </dgm:ptLst>
  <dgm:cxnLst>
    <dgm:cxn modelId="{D2259706-0433-4D96-9985-57BFE2465DE8}" type="presOf" srcId="{CCA71BE7-D4CF-4735-93A2-DEB9B541494D}" destId="{7FAC2FFF-B0E1-47A6-830C-E0B653194EEC}" srcOrd="0" destOrd="0" presId="urn:microsoft.com/office/officeart/2005/8/layout/hProcess3"/>
    <dgm:cxn modelId="{3466AF8D-44AF-4AE2-A7F8-4DB9C89AF875}" srcId="{6309C87B-3741-445F-A59B-7DD04C36B845}" destId="{CCA71BE7-D4CF-4735-93A2-DEB9B541494D}" srcOrd="0" destOrd="0" parTransId="{88DA7DC0-4E45-4C3F-B2C1-C6458F4E6268}" sibTransId="{8C6E81D7-A055-412D-89EA-F00BF7A19438}"/>
    <dgm:cxn modelId="{D8709AE8-C463-4C75-B393-50C5D712B5DE}" type="presOf" srcId="{6309C87B-3741-445F-A59B-7DD04C36B845}" destId="{B923C590-47E9-4B8A-80FD-6967D3577B73}" srcOrd="0" destOrd="0" presId="urn:microsoft.com/office/officeart/2005/8/layout/hProcess3"/>
    <dgm:cxn modelId="{751E7069-1920-455A-9FC1-4CAA9512C9F8}" type="presParOf" srcId="{B923C590-47E9-4B8A-80FD-6967D3577B73}" destId="{86C200DF-75A0-4A2F-AF79-6DC16A3D3788}" srcOrd="0" destOrd="0" presId="urn:microsoft.com/office/officeart/2005/8/layout/hProcess3"/>
    <dgm:cxn modelId="{20AAA038-B0A7-406B-BFF9-7EC3D63AFCA6}" type="presParOf" srcId="{B923C590-47E9-4B8A-80FD-6967D3577B73}" destId="{13CA3813-A94A-4852-AF0A-438955AB1340}" srcOrd="1" destOrd="0" presId="urn:microsoft.com/office/officeart/2005/8/layout/hProcess3"/>
    <dgm:cxn modelId="{4CAB1489-BAD2-487F-BDA4-B4500C008C3B}" type="presParOf" srcId="{13CA3813-A94A-4852-AF0A-438955AB1340}" destId="{F20E7420-151B-4B54-8947-58EED96C2055}" srcOrd="0" destOrd="0" presId="urn:microsoft.com/office/officeart/2005/8/layout/hProcess3"/>
    <dgm:cxn modelId="{7AF598AF-B551-4DE8-B59A-DFED57E9F3F0}" type="presParOf" srcId="{13CA3813-A94A-4852-AF0A-438955AB1340}" destId="{93E39942-6614-44C3-BE9E-52303DD18C11}" srcOrd="1" destOrd="0" presId="urn:microsoft.com/office/officeart/2005/8/layout/hProcess3"/>
    <dgm:cxn modelId="{8F5A0C2A-34D8-4B6D-9BDD-C61D49F4AF2D}" type="presParOf" srcId="{93E39942-6614-44C3-BE9E-52303DD18C11}" destId="{CDE02880-895B-49FC-B590-ED1A62ADD8A0}" srcOrd="0" destOrd="0" presId="urn:microsoft.com/office/officeart/2005/8/layout/hProcess3"/>
    <dgm:cxn modelId="{9041A3A3-28FA-45A2-A88E-A6642F4420A6}" type="presParOf" srcId="{93E39942-6614-44C3-BE9E-52303DD18C11}" destId="{7FAC2FFF-B0E1-47A6-830C-E0B653194EEC}" srcOrd="1" destOrd="0" presId="urn:microsoft.com/office/officeart/2005/8/layout/hProcess3"/>
    <dgm:cxn modelId="{3F49D22B-1066-44A0-9446-7B4E7795C1E9}" type="presParOf" srcId="{93E39942-6614-44C3-BE9E-52303DD18C11}" destId="{68C0B377-8341-4BDC-9281-E3F951DCD7DD}" srcOrd="2" destOrd="0" presId="urn:microsoft.com/office/officeart/2005/8/layout/hProcess3"/>
    <dgm:cxn modelId="{6F76CA30-5C08-4600-94B4-4CC2DAA1DD5D}" type="presParOf" srcId="{93E39942-6614-44C3-BE9E-52303DD18C11}" destId="{C39B5244-B4FD-4913-B576-A8EA668704D0}" srcOrd="3" destOrd="0" presId="urn:microsoft.com/office/officeart/2005/8/layout/hProcess3"/>
    <dgm:cxn modelId="{E18F1F2C-CF05-4019-B53E-90AB149EE481}" type="presParOf" srcId="{13CA3813-A94A-4852-AF0A-438955AB1340}" destId="{C07CCAA9-8595-4633-BFFF-1C1905AA60DD}" srcOrd="2" destOrd="0" presId="urn:microsoft.com/office/officeart/2005/8/layout/hProcess3"/>
    <dgm:cxn modelId="{81E77F84-6E53-4289-8808-E5136BA00881}" type="presParOf" srcId="{13CA3813-A94A-4852-AF0A-438955AB1340}" destId="{272F79A4-BE03-43FC-A9F5-9C3C63782497}" srcOrd="3" destOrd="0" presId="urn:microsoft.com/office/officeart/2005/8/layout/hProcess3"/>
    <dgm:cxn modelId="{9248565B-36C8-454F-9A6A-9C675634E615}" type="presParOf" srcId="{13CA3813-A94A-4852-AF0A-438955AB1340}" destId="{3D4A5495-6D1C-4C27-ADD1-C4C023749899}"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B6E850-D1FF-4103-B85D-9BE139964921}" type="doc">
      <dgm:prSet loTypeId="urn:microsoft.com/office/officeart/2005/8/layout/venn1" loCatId="relationship" qsTypeId="urn:microsoft.com/office/officeart/2005/8/quickstyle/simple1" qsCatId="simple" csTypeId="urn:microsoft.com/office/officeart/2005/8/colors/accent1_2" csCatId="accent1" phldr="1"/>
      <dgm:spPr/>
    </dgm:pt>
    <dgm:pt modelId="{971B59D3-D857-4986-B946-CC2149FF7A2B}">
      <dgm:prSet phldrT="[Text]" custT="1"/>
      <dgm:spPr>
        <a:solidFill>
          <a:srgbClr val="0070C0">
            <a:alpha val="50000"/>
          </a:srgbClr>
        </a:solidFill>
      </dgm:spPr>
      <dgm:t>
        <a:bodyPr/>
        <a:lstStyle/>
        <a:p>
          <a:r>
            <a:rPr lang="de-DE" sz="2800" dirty="0"/>
            <a:t>Persönlichkeit</a:t>
          </a:r>
        </a:p>
      </dgm:t>
    </dgm:pt>
    <dgm:pt modelId="{E4B492CD-679E-4C7A-A9D7-2330063559E3}" type="parTrans" cxnId="{ACBFCB02-9AA3-4516-BA76-D2C79B30959E}">
      <dgm:prSet/>
      <dgm:spPr/>
      <dgm:t>
        <a:bodyPr/>
        <a:lstStyle/>
        <a:p>
          <a:endParaRPr lang="de-DE"/>
        </a:p>
      </dgm:t>
    </dgm:pt>
    <dgm:pt modelId="{34AB9CF9-B3E3-4D7C-BCB9-50A8AB381A31}" type="sibTrans" cxnId="{ACBFCB02-9AA3-4516-BA76-D2C79B30959E}">
      <dgm:prSet/>
      <dgm:spPr/>
      <dgm:t>
        <a:bodyPr/>
        <a:lstStyle/>
        <a:p>
          <a:endParaRPr lang="de-DE"/>
        </a:p>
      </dgm:t>
    </dgm:pt>
    <dgm:pt modelId="{D2BB6ACE-3A3F-461E-885B-9964DECEB964}">
      <dgm:prSet phldrT="[Text]" custT="1"/>
      <dgm:spPr>
        <a:solidFill>
          <a:srgbClr val="FFFF00">
            <a:alpha val="50000"/>
          </a:srgbClr>
        </a:solidFill>
      </dgm:spPr>
      <dgm:t>
        <a:bodyPr/>
        <a:lstStyle/>
        <a:p>
          <a:pPr algn="ctr"/>
          <a:r>
            <a:rPr lang="de-DE" sz="2800" b="1" dirty="0">
              <a:solidFill>
                <a:srgbClr val="FF0000"/>
              </a:solidFill>
            </a:rPr>
            <a:t>Suchtmittel</a:t>
          </a:r>
        </a:p>
        <a:p>
          <a:pPr algn="ctr"/>
          <a:r>
            <a:rPr lang="de-DE" sz="2800" b="1" dirty="0">
              <a:solidFill>
                <a:srgbClr val="FF0000"/>
              </a:solidFill>
            </a:rPr>
            <a:t>(raffinierte Methoden)</a:t>
          </a:r>
        </a:p>
      </dgm:t>
    </dgm:pt>
    <dgm:pt modelId="{A624DBA2-E890-407F-8F8B-4EBF343D78C7}" type="parTrans" cxnId="{63393827-6D55-47A5-983F-CF1631A85FEE}">
      <dgm:prSet/>
      <dgm:spPr/>
      <dgm:t>
        <a:bodyPr/>
        <a:lstStyle/>
        <a:p>
          <a:endParaRPr lang="de-DE"/>
        </a:p>
      </dgm:t>
    </dgm:pt>
    <dgm:pt modelId="{B1036B2D-5EC8-40F5-963A-C1D6C8C5AC57}" type="sibTrans" cxnId="{63393827-6D55-47A5-983F-CF1631A85FEE}">
      <dgm:prSet/>
      <dgm:spPr/>
      <dgm:t>
        <a:bodyPr/>
        <a:lstStyle/>
        <a:p>
          <a:endParaRPr lang="de-DE"/>
        </a:p>
      </dgm:t>
    </dgm:pt>
    <dgm:pt modelId="{A9CBE904-9939-47D4-968B-75F194621FCF}">
      <dgm:prSet phldrT="[Text]" custT="1"/>
      <dgm:spPr>
        <a:solidFill>
          <a:srgbClr val="FF0000">
            <a:alpha val="50000"/>
          </a:srgbClr>
        </a:solidFill>
      </dgm:spPr>
      <dgm:t>
        <a:bodyPr/>
        <a:lstStyle/>
        <a:p>
          <a:r>
            <a:rPr lang="de-DE" sz="3200" dirty="0"/>
            <a:t>Umfeld</a:t>
          </a:r>
        </a:p>
      </dgm:t>
    </dgm:pt>
    <dgm:pt modelId="{240DF73A-1DB7-4A72-A59A-6FE117DDCDB1}" type="parTrans" cxnId="{0E2D5CE1-248E-402D-8A8E-4780CBF13385}">
      <dgm:prSet/>
      <dgm:spPr/>
      <dgm:t>
        <a:bodyPr/>
        <a:lstStyle/>
        <a:p>
          <a:endParaRPr lang="de-DE"/>
        </a:p>
      </dgm:t>
    </dgm:pt>
    <dgm:pt modelId="{0339885B-6E80-4215-B926-DFCB5489F951}" type="sibTrans" cxnId="{0E2D5CE1-248E-402D-8A8E-4780CBF13385}">
      <dgm:prSet/>
      <dgm:spPr/>
      <dgm:t>
        <a:bodyPr/>
        <a:lstStyle/>
        <a:p>
          <a:endParaRPr lang="de-DE"/>
        </a:p>
      </dgm:t>
    </dgm:pt>
    <dgm:pt modelId="{1797F2AB-47C7-4079-A845-0AC7FB2522C0}" type="pres">
      <dgm:prSet presAssocID="{19B6E850-D1FF-4103-B85D-9BE139964921}" presName="compositeShape" presStyleCnt="0">
        <dgm:presLayoutVars>
          <dgm:chMax val="7"/>
          <dgm:dir/>
          <dgm:resizeHandles val="exact"/>
        </dgm:presLayoutVars>
      </dgm:prSet>
      <dgm:spPr/>
    </dgm:pt>
    <dgm:pt modelId="{89807B97-3729-470A-9A57-867FADDE032F}" type="pres">
      <dgm:prSet presAssocID="{971B59D3-D857-4986-B946-CC2149FF7A2B}" presName="circ1" presStyleLbl="vennNode1" presStyleIdx="0" presStyleCnt="3" custLinFactNeighborX="4943" custLinFactNeighborY="-3629"/>
      <dgm:spPr/>
    </dgm:pt>
    <dgm:pt modelId="{4AA66788-6BB8-47D7-A0DB-AA639317EE2E}" type="pres">
      <dgm:prSet presAssocID="{971B59D3-D857-4986-B946-CC2149FF7A2B}" presName="circ1Tx" presStyleLbl="revTx" presStyleIdx="0" presStyleCnt="0">
        <dgm:presLayoutVars>
          <dgm:chMax val="0"/>
          <dgm:chPref val="0"/>
          <dgm:bulletEnabled val="1"/>
        </dgm:presLayoutVars>
      </dgm:prSet>
      <dgm:spPr/>
    </dgm:pt>
    <dgm:pt modelId="{6484883F-4E50-4279-909A-16445EBDDA2A}" type="pres">
      <dgm:prSet presAssocID="{D2BB6ACE-3A3F-461E-885B-9964DECEB964}" presName="circ2" presStyleLbl="vennNode1" presStyleIdx="1" presStyleCnt="3" custLinFactNeighborX="14921" custLinFactNeighborY="5628"/>
      <dgm:spPr/>
    </dgm:pt>
    <dgm:pt modelId="{ABF2DC34-AE5C-4A48-A265-D71CEB2B508E}" type="pres">
      <dgm:prSet presAssocID="{D2BB6ACE-3A3F-461E-885B-9964DECEB964}" presName="circ2Tx" presStyleLbl="revTx" presStyleIdx="0" presStyleCnt="0">
        <dgm:presLayoutVars>
          <dgm:chMax val="0"/>
          <dgm:chPref val="0"/>
          <dgm:bulletEnabled val="1"/>
        </dgm:presLayoutVars>
      </dgm:prSet>
      <dgm:spPr/>
    </dgm:pt>
    <dgm:pt modelId="{686E4CD1-07F9-4E22-A92A-4CF176CD5C1E}" type="pres">
      <dgm:prSet presAssocID="{A9CBE904-9939-47D4-968B-75F194621FCF}" presName="circ3" presStyleLbl="vennNode1" presStyleIdx="2" presStyleCnt="3" custLinFactNeighborX="-19059" custLinFactNeighborY="2814"/>
      <dgm:spPr/>
    </dgm:pt>
    <dgm:pt modelId="{55C916C7-F342-4887-8911-2D4615CA2759}" type="pres">
      <dgm:prSet presAssocID="{A9CBE904-9939-47D4-968B-75F194621FCF}" presName="circ3Tx" presStyleLbl="revTx" presStyleIdx="0" presStyleCnt="0">
        <dgm:presLayoutVars>
          <dgm:chMax val="0"/>
          <dgm:chPref val="0"/>
          <dgm:bulletEnabled val="1"/>
        </dgm:presLayoutVars>
      </dgm:prSet>
      <dgm:spPr/>
    </dgm:pt>
  </dgm:ptLst>
  <dgm:cxnLst>
    <dgm:cxn modelId="{ACBFCB02-9AA3-4516-BA76-D2C79B30959E}" srcId="{19B6E850-D1FF-4103-B85D-9BE139964921}" destId="{971B59D3-D857-4986-B946-CC2149FF7A2B}" srcOrd="0" destOrd="0" parTransId="{E4B492CD-679E-4C7A-A9D7-2330063559E3}" sibTransId="{34AB9CF9-B3E3-4D7C-BCB9-50A8AB381A31}"/>
    <dgm:cxn modelId="{63393827-6D55-47A5-983F-CF1631A85FEE}" srcId="{19B6E850-D1FF-4103-B85D-9BE139964921}" destId="{D2BB6ACE-3A3F-461E-885B-9964DECEB964}" srcOrd="1" destOrd="0" parTransId="{A624DBA2-E890-407F-8F8B-4EBF343D78C7}" sibTransId="{B1036B2D-5EC8-40F5-963A-C1D6C8C5AC57}"/>
    <dgm:cxn modelId="{46DE3F63-F799-4146-B92A-53B1BA1C9EF8}" type="presOf" srcId="{971B59D3-D857-4986-B946-CC2149FF7A2B}" destId="{4AA66788-6BB8-47D7-A0DB-AA639317EE2E}" srcOrd="1" destOrd="0" presId="urn:microsoft.com/office/officeart/2005/8/layout/venn1"/>
    <dgm:cxn modelId="{7E9EA074-8C6F-424D-BF6C-3E1F5C856AF9}" type="presOf" srcId="{D2BB6ACE-3A3F-461E-885B-9964DECEB964}" destId="{6484883F-4E50-4279-909A-16445EBDDA2A}" srcOrd="0" destOrd="0" presId="urn:microsoft.com/office/officeart/2005/8/layout/venn1"/>
    <dgm:cxn modelId="{C21C3C7A-5D39-40A2-A8A7-B2F8B93502CD}" type="presOf" srcId="{19B6E850-D1FF-4103-B85D-9BE139964921}" destId="{1797F2AB-47C7-4079-A845-0AC7FB2522C0}" srcOrd="0" destOrd="0" presId="urn:microsoft.com/office/officeart/2005/8/layout/venn1"/>
    <dgm:cxn modelId="{46F001AF-716F-41AD-813C-AA933457B319}" type="presOf" srcId="{971B59D3-D857-4986-B946-CC2149FF7A2B}" destId="{89807B97-3729-470A-9A57-867FADDE032F}" srcOrd="0" destOrd="0" presId="urn:microsoft.com/office/officeart/2005/8/layout/venn1"/>
    <dgm:cxn modelId="{97A77ED2-F062-4964-85F0-0BDF1CFDAFAC}" type="presOf" srcId="{A9CBE904-9939-47D4-968B-75F194621FCF}" destId="{55C916C7-F342-4887-8911-2D4615CA2759}" srcOrd="1" destOrd="0" presId="urn:microsoft.com/office/officeart/2005/8/layout/venn1"/>
    <dgm:cxn modelId="{0E2D5CE1-248E-402D-8A8E-4780CBF13385}" srcId="{19B6E850-D1FF-4103-B85D-9BE139964921}" destId="{A9CBE904-9939-47D4-968B-75F194621FCF}" srcOrd="2" destOrd="0" parTransId="{240DF73A-1DB7-4A72-A59A-6FE117DDCDB1}" sibTransId="{0339885B-6E80-4215-B926-DFCB5489F951}"/>
    <dgm:cxn modelId="{788CA3F8-C17C-4414-B9D9-C24810A40356}" type="presOf" srcId="{D2BB6ACE-3A3F-461E-885B-9964DECEB964}" destId="{ABF2DC34-AE5C-4A48-A265-D71CEB2B508E}" srcOrd="1" destOrd="0" presId="urn:microsoft.com/office/officeart/2005/8/layout/venn1"/>
    <dgm:cxn modelId="{47DA20F9-9BF5-49FA-9664-DB947E7EDE20}" type="presOf" srcId="{A9CBE904-9939-47D4-968B-75F194621FCF}" destId="{686E4CD1-07F9-4E22-A92A-4CF176CD5C1E}" srcOrd="0" destOrd="0" presId="urn:microsoft.com/office/officeart/2005/8/layout/venn1"/>
    <dgm:cxn modelId="{95C81FF9-AFB0-4B3A-ABC4-8DF53D86173B}" type="presParOf" srcId="{1797F2AB-47C7-4079-A845-0AC7FB2522C0}" destId="{89807B97-3729-470A-9A57-867FADDE032F}" srcOrd="0" destOrd="0" presId="urn:microsoft.com/office/officeart/2005/8/layout/venn1"/>
    <dgm:cxn modelId="{DE9B68FC-A78F-4B49-AA8B-805AB78DB788}" type="presParOf" srcId="{1797F2AB-47C7-4079-A845-0AC7FB2522C0}" destId="{4AA66788-6BB8-47D7-A0DB-AA639317EE2E}" srcOrd="1" destOrd="0" presId="urn:microsoft.com/office/officeart/2005/8/layout/venn1"/>
    <dgm:cxn modelId="{C06E6A16-3721-4BDE-8309-3F3DB796C4D6}" type="presParOf" srcId="{1797F2AB-47C7-4079-A845-0AC7FB2522C0}" destId="{6484883F-4E50-4279-909A-16445EBDDA2A}" srcOrd="2" destOrd="0" presId="urn:microsoft.com/office/officeart/2005/8/layout/venn1"/>
    <dgm:cxn modelId="{FFC068B1-45CE-49E6-B944-B1D1FA8398A0}" type="presParOf" srcId="{1797F2AB-47C7-4079-A845-0AC7FB2522C0}" destId="{ABF2DC34-AE5C-4A48-A265-D71CEB2B508E}" srcOrd="3" destOrd="0" presId="urn:microsoft.com/office/officeart/2005/8/layout/venn1"/>
    <dgm:cxn modelId="{29F85ABD-EB4B-4A50-8DD9-21B4C5932BDE}" type="presParOf" srcId="{1797F2AB-47C7-4079-A845-0AC7FB2522C0}" destId="{686E4CD1-07F9-4E22-A92A-4CF176CD5C1E}" srcOrd="4" destOrd="0" presId="urn:microsoft.com/office/officeart/2005/8/layout/venn1"/>
    <dgm:cxn modelId="{41EF17AB-1007-4606-BFFF-3675A30E1390}" type="presParOf" srcId="{1797F2AB-47C7-4079-A845-0AC7FB2522C0}" destId="{55C916C7-F342-4887-8911-2D4615CA275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B6E850-D1FF-4103-B85D-9BE139964921}" type="doc">
      <dgm:prSet loTypeId="urn:microsoft.com/office/officeart/2005/8/layout/venn1" loCatId="relationship" qsTypeId="urn:microsoft.com/office/officeart/2005/8/quickstyle/simple1" qsCatId="simple" csTypeId="urn:microsoft.com/office/officeart/2005/8/colors/accent1_2" csCatId="accent1" phldr="1"/>
      <dgm:spPr/>
    </dgm:pt>
    <dgm:pt modelId="{971B59D3-D857-4986-B946-CC2149FF7A2B}">
      <dgm:prSet phldrT="[Text]" custT="1"/>
      <dgm:spPr>
        <a:solidFill>
          <a:srgbClr val="0070C0">
            <a:alpha val="50000"/>
          </a:srgbClr>
        </a:solidFill>
      </dgm:spPr>
      <dgm:t>
        <a:bodyPr/>
        <a:lstStyle/>
        <a:p>
          <a:r>
            <a:rPr lang="de-DE" sz="4000" dirty="0"/>
            <a:t>Kinder</a:t>
          </a:r>
        </a:p>
        <a:p>
          <a:r>
            <a:rPr lang="de-DE" sz="4000" dirty="0"/>
            <a:t>stärken</a:t>
          </a:r>
        </a:p>
      </dgm:t>
    </dgm:pt>
    <dgm:pt modelId="{E4B492CD-679E-4C7A-A9D7-2330063559E3}" type="parTrans" cxnId="{ACBFCB02-9AA3-4516-BA76-D2C79B30959E}">
      <dgm:prSet/>
      <dgm:spPr/>
      <dgm:t>
        <a:bodyPr/>
        <a:lstStyle/>
        <a:p>
          <a:endParaRPr lang="de-DE"/>
        </a:p>
      </dgm:t>
    </dgm:pt>
    <dgm:pt modelId="{34AB9CF9-B3E3-4D7C-BCB9-50A8AB381A31}" type="sibTrans" cxnId="{ACBFCB02-9AA3-4516-BA76-D2C79B30959E}">
      <dgm:prSet/>
      <dgm:spPr/>
      <dgm:t>
        <a:bodyPr/>
        <a:lstStyle/>
        <a:p>
          <a:endParaRPr lang="de-DE"/>
        </a:p>
      </dgm:t>
    </dgm:pt>
    <dgm:pt modelId="{D2BB6ACE-3A3F-461E-885B-9964DECEB964}">
      <dgm:prSet phldrT="[Text]" custT="1"/>
      <dgm:spPr>
        <a:solidFill>
          <a:srgbClr val="FFFF00">
            <a:alpha val="50000"/>
          </a:srgbClr>
        </a:solidFill>
      </dgm:spPr>
      <dgm:t>
        <a:bodyPr/>
        <a:lstStyle/>
        <a:p>
          <a:r>
            <a:rPr lang="de-DE" sz="3200" dirty="0"/>
            <a:t>Geräte</a:t>
          </a:r>
        </a:p>
        <a:p>
          <a:r>
            <a:rPr lang="de-DE" sz="3200" dirty="0"/>
            <a:t>begrenzen</a:t>
          </a:r>
        </a:p>
      </dgm:t>
    </dgm:pt>
    <dgm:pt modelId="{A624DBA2-E890-407F-8F8B-4EBF343D78C7}" type="parTrans" cxnId="{63393827-6D55-47A5-983F-CF1631A85FEE}">
      <dgm:prSet/>
      <dgm:spPr/>
      <dgm:t>
        <a:bodyPr/>
        <a:lstStyle/>
        <a:p>
          <a:endParaRPr lang="de-DE"/>
        </a:p>
      </dgm:t>
    </dgm:pt>
    <dgm:pt modelId="{B1036B2D-5EC8-40F5-963A-C1D6C8C5AC57}" type="sibTrans" cxnId="{63393827-6D55-47A5-983F-CF1631A85FEE}">
      <dgm:prSet/>
      <dgm:spPr/>
      <dgm:t>
        <a:bodyPr/>
        <a:lstStyle/>
        <a:p>
          <a:endParaRPr lang="de-DE"/>
        </a:p>
      </dgm:t>
    </dgm:pt>
    <dgm:pt modelId="{A9CBE904-9939-47D4-968B-75F194621FCF}">
      <dgm:prSet phldrT="[Text]" custT="1"/>
      <dgm:spPr>
        <a:solidFill>
          <a:srgbClr val="FF0000">
            <a:alpha val="50000"/>
          </a:srgbClr>
        </a:solidFill>
      </dgm:spPr>
      <dgm:t>
        <a:bodyPr/>
        <a:lstStyle/>
        <a:p>
          <a:pPr algn="r"/>
          <a:r>
            <a:rPr lang="de-DE" sz="2800" dirty="0"/>
            <a:t>Umfeld mitgestalten</a:t>
          </a:r>
        </a:p>
      </dgm:t>
    </dgm:pt>
    <dgm:pt modelId="{240DF73A-1DB7-4A72-A59A-6FE117DDCDB1}" type="parTrans" cxnId="{0E2D5CE1-248E-402D-8A8E-4780CBF13385}">
      <dgm:prSet/>
      <dgm:spPr/>
      <dgm:t>
        <a:bodyPr/>
        <a:lstStyle/>
        <a:p>
          <a:endParaRPr lang="de-DE"/>
        </a:p>
      </dgm:t>
    </dgm:pt>
    <dgm:pt modelId="{0339885B-6E80-4215-B926-DFCB5489F951}" type="sibTrans" cxnId="{0E2D5CE1-248E-402D-8A8E-4780CBF13385}">
      <dgm:prSet/>
      <dgm:spPr/>
      <dgm:t>
        <a:bodyPr/>
        <a:lstStyle/>
        <a:p>
          <a:endParaRPr lang="de-DE"/>
        </a:p>
      </dgm:t>
    </dgm:pt>
    <dgm:pt modelId="{1797F2AB-47C7-4079-A845-0AC7FB2522C0}" type="pres">
      <dgm:prSet presAssocID="{19B6E850-D1FF-4103-B85D-9BE139964921}" presName="compositeShape" presStyleCnt="0">
        <dgm:presLayoutVars>
          <dgm:chMax val="7"/>
          <dgm:dir/>
          <dgm:resizeHandles val="exact"/>
        </dgm:presLayoutVars>
      </dgm:prSet>
      <dgm:spPr/>
    </dgm:pt>
    <dgm:pt modelId="{89807B97-3729-470A-9A57-867FADDE032F}" type="pres">
      <dgm:prSet presAssocID="{971B59D3-D857-4986-B946-CC2149FF7A2B}" presName="circ1" presStyleLbl="vennNode1" presStyleIdx="0" presStyleCnt="3" custLinFactNeighborX="4943" custLinFactNeighborY="-3629"/>
      <dgm:spPr/>
    </dgm:pt>
    <dgm:pt modelId="{4AA66788-6BB8-47D7-A0DB-AA639317EE2E}" type="pres">
      <dgm:prSet presAssocID="{971B59D3-D857-4986-B946-CC2149FF7A2B}" presName="circ1Tx" presStyleLbl="revTx" presStyleIdx="0" presStyleCnt="0">
        <dgm:presLayoutVars>
          <dgm:chMax val="0"/>
          <dgm:chPref val="0"/>
          <dgm:bulletEnabled val="1"/>
        </dgm:presLayoutVars>
      </dgm:prSet>
      <dgm:spPr/>
    </dgm:pt>
    <dgm:pt modelId="{6484883F-4E50-4279-909A-16445EBDDA2A}" type="pres">
      <dgm:prSet presAssocID="{D2BB6ACE-3A3F-461E-885B-9964DECEB964}" presName="circ2" presStyleLbl="vennNode1" presStyleIdx="1" presStyleCnt="3" custLinFactNeighborX="15561" custLinFactNeighborY="7311"/>
      <dgm:spPr/>
    </dgm:pt>
    <dgm:pt modelId="{ABF2DC34-AE5C-4A48-A265-D71CEB2B508E}" type="pres">
      <dgm:prSet presAssocID="{D2BB6ACE-3A3F-461E-885B-9964DECEB964}" presName="circ2Tx" presStyleLbl="revTx" presStyleIdx="0" presStyleCnt="0">
        <dgm:presLayoutVars>
          <dgm:chMax val="0"/>
          <dgm:chPref val="0"/>
          <dgm:bulletEnabled val="1"/>
        </dgm:presLayoutVars>
      </dgm:prSet>
      <dgm:spPr/>
    </dgm:pt>
    <dgm:pt modelId="{686E4CD1-07F9-4E22-A92A-4CF176CD5C1E}" type="pres">
      <dgm:prSet presAssocID="{A9CBE904-9939-47D4-968B-75F194621FCF}" presName="circ3" presStyleLbl="vennNode1" presStyleIdx="2" presStyleCnt="3" custLinFactNeighborX="-19059" custLinFactNeighborY="2814"/>
      <dgm:spPr/>
    </dgm:pt>
    <dgm:pt modelId="{55C916C7-F342-4887-8911-2D4615CA2759}" type="pres">
      <dgm:prSet presAssocID="{A9CBE904-9939-47D4-968B-75F194621FCF}" presName="circ3Tx" presStyleLbl="revTx" presStyleIdx="0" presStyleCnt="0">
        <dgm:presLayoutVars>
          <dgm:chMax val="0"/>
          <dgm:chPref val="0"/>
          <dgm:bulletEnabled val="1"/>
        </dgm:presLayoutVars>
      </dgm:prSet>
      <dgm:spPr/>
    </dgm:pt>
  </dgm:ptLst>
  <dgm:cxnLst>
    <dgm:cxn modelId="{ACBFCB02-9AA3-4516-BA76-D2C79B30959E}" srcId="{19B6E850-D1FF-4103-B85D-9BE139964921}" destId="{971B59D3-D857-4986-B946-CC2149FF7A2B}" srcOrd="0" destOrd="0" parTransId="{E4B492CD-679E-4C7A-A9D7-2330063559E3}" sibTransId="{34AB9CF9-B3E3-4D7C-BCB9-50A8AB381A31}"/>
    <dgm:cxn modelId="{870A2F0F-2AB8-4D0F-8457-7754788F2259}" type="presOf" srcId="{19B6E850-D1FF-4103-B85D-9BE139964921}" destId="{1797F2AB-47C7-4079-A845-0AC7FB2522C0}" srcOrd="0" destOrd="0" presId="urn:microsoft.com/office/officeart/2005/8/layout/venn1"/>
    <dgm:cxn modelId="{32A3F919-78AA-43C2-82E7-829B56A8D586}" type="presOf" srcId="{A9CBE904-9939-47D4-968B-75F194621FCF}" destId="{686E4CD1-07F9-4E22-A92A-4CF176CD5C1E}" srcOrd="0" destOrd="0" presId="urn:microsoft.com/office/officeart/2005/8/layout/venn1"/>
    <dgm:cxn modelId="{63393827-6D55-47A5-983F-CF1631A85FEE}" srcId="{19B6E850-D1FF-4103-B85D-9BE139964921}" destId="{D2BB6ACE-3A3F-461E-885B-9964DECEB964}" srcOrd="1" destOrd="0" parTransId="{A624DBA2-E890-407F-8F8B-4EBF343D78C7}" sibTransId="{B1036B2D-5EC8-40F5-963A-C1D6C8C5AC57}"/>
    <dgm:cxn modelId="{1995E42B-6061-4872-B425-B8D9C2983480}" type="presOf" srcId="{D2BB6ACE-3A3F-461E-885B-9964DECEB964}" destId="{6484883F-4E50-4279-909A-16445EBDDA2A}" srcOrd="0" destOrd="0" presId="urn:microsoft.com/office/officeart/2005/8/layout/venn1"/>
    <dgm:cxn modelId="{CE2E1835-C0C1-4EED-8CB7-164BA8FE7D0F}" type="presOf" srcId="{971B59D3-D857-4986-B946-CC2149FF7A2B}" destId="{4AA66788-6BB8-47D7-A0DB-AA639317EE2E}" srcOrd="1" destOrd="0" presId="urn:microsoft.com/office/officeart/2005/8/layout/venn1"/>
    <dgm:cxn modelId="{68CA2035-FA36-4D82-ACFC-5B9DCC301F26}" type="presOf" srcId="{D2BB6ACE-3A3F-461E-885B-9964DECEB964}" destId="{ABF2DC34-AE5C-4A48-A265-D71CEB2B508E}" srcOrd="1" destOrd="0" presId="urn:microsoft.com/office/officeart/2005/8/layout/venn1"/>
    <dgm:cxn modelId="{D41BC3CA-EC4A-433F-9A54-D06730443CD4}" type="presOf" srcId="{A9CBE904-9939-47D4-968B-75F194621FCF}" destId="{55C916C7-F342-4887-8911-2D4615CA2759}" srcOrd="1" destOrd="0" presId="urn:microsoft.com/office/officeart/2005/8/layout/venn1"/>
    <dgm:cxn modelId="{D69B3DD6-64B3-45D1-A6F9-F371E08148C9}" type="presOf" srcId="{971B59D3-D857-4986-B946-CC2149FF7A2B}" destId="{89807B97-3729-470A-9A57-867FADDE032F}" srcOrd="0" destOrd="0" presId="urn:microsoft.com/office/officeart/2005/8/layout/venn1"/>
    <dgm:cxn modelId="{0E2D5CE1-248E-402D-8A8E-4780CBF13385}" srcId="{19B6E850-D1FF-4103-B85D-9BE139964921}" destId="{A9CBE904-9939-47D4-968B-75F194621FCF}" srcOrd="2" destOrd="0" parTransId="{240DF73A-1DB7-4A72-A59A-6FE117DDCDB1}" sibTransId="{0339885B-6E80-4215-B926-DFCB5489F951}"/>
    <dgm:cxn modelId="{0225273D-8F1B-4439-A8BA-D2500294A26E}" type="presParOf" srcId="{1797F2AB-47C7-4079-A845-0AC7FB2522C0}" destId="{89807B97-3729-470A-9A57-867FADDE032F}" srcOrd="0" destOrd="0" presId="urn:microsoft.com/office/officeart/2005/8/layout/venn1"/>
    <dgm:cxn modelId="{371DBA29-ED1C-4EC3-8908-484191A732A9}" type="presParOf" srcId="{1797F2AB-47C7-4079-A845-0AC7FB2522C0}" destId="{4AA66788-6BB8-47D7-A0DB-AA639317EE2E}" srcOrd="1" destOrd="0" presId="urn:microsoft.com/office/officeart/2005/8/layout/venn1"/>
    <dgm:cxn modelId="{2499263E-C8F0-489F-8499-C1ABCE1DDE7B}" type="presParOf" srcId="{1797F2AB-47C7-4079-A845-0AC7FB2522C0}" destId="{6484883F-4E50-4279-909A-16445EBDDA2A}" srcOrd="2" destOrd="0" presId="urn:microsoft.com/office/officeart/2005/8/layout/venn1"/>
    <dgm:cxn modelId="{38DA104F-44E8-4D7C-A897-27DF6D590374}" type="presParOf" srcId="{1797F2AB-47C7-4079-A845-0AC7FB2522C0}" destId="{ABF2DC34-AE5C-4A48-A265-D71CEB2B508E}" srcOrd="3" destOrd="0" presId="urn:microsoft.com/office/officeart/2005/8/layout/venn1"/>
    <dgm:cxn modelId="{998FEBB2-954D-492D-A684-3CDD57C54BF8}" type="presParOf" srcId="{1797F2AB-47C7-4079-A845-0AC7FB2522C0}" destId="{686E4CD1-07F9-4E22-A92A-4CF176CD5C1E}" srcOrd="4" destOrd="0" presId="urn:microsoft.com/office/officeart/2005/8/layout/venn1"/>
    <dgm:cxn modelId="{B45D31D5-E91C-4EDB-9189-689751CF04FA}" type="presParOf" srcId="{1797F2AB-47C7-4079-A845-0AC7FB2522C0}" destId="{55C916C7-F342-4887-8911-2D4615CA275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B6E850-D1FF-4103-B85D-9BE139964921}" type="doc">
      <dgm:prSet loTypeId="urn:microsoft.com/office/officeart/2005/8/layout/venn1" loCatId="relationship" qsTypeId="urn:microsoft.com/office/officeart/2005/8/quickstyle/simple1" qsCatId="simple" csTypeId="urn:microsoft.com/office/officeart/2005/8/colors/accent1_2" csCatId="accent1" phldr="1"/>
      <dgm:spPr/>
    </dgm:pt>
    <dgm:pt modelId="{971B59D3-D857-4986-B946-CC2149FF7A2B}">
      <dgm:prSet phldrT="[Text]" custT="1"/>
      <dgm:spPr>
        <a:solidFill>
          <a:srgbClr val="0070C0">
            <a:alpha val="50000"/>
          </a:srgbClr>
        </a:solidFill>
      </dgm:spPr>
      <dgm:t>
        <a:bodyPr/>
        <a:lstStyle/>
        <a:p>
          <a:r>
            <a:rPr lang="de-DE" sz="4000" dirty="0"/>
            <a:t>Kinder</a:t>
          </a:r>
        </a:p>
        <a:p>
          <a:r>
            <a:rPr lang="de-DE" sz="4000" dirty="0"/>
            <a:t>stärken</a:t>
          </a:r>
        </a:p>
      </dgm:t>
    </dgm:pt>
    <dgm:pt modelId="{E4B492CD-679E-4C7A-A9D7-2330063559E3}" type="parTrans" cxnId="{ACBFCB02-9AA3-4516-BA76-D2C79B30959E}">
      <dgm:prSet/>
      <dgm:spPr/>
      <dgm:t>
        <a:bodyPr/>
        <a:lstStyle/>
        <a:p>
          <a:endParaRPr lang="de-DE"/>
        </a:p>
      </dgm:t>
    </dgm:pt>
    <dgm:pt modelId="{34AB9CF9-B3E3-4D7C-BCB9-50A8AB381A31}" type="sibTrans" cxnId="{ACBFCB02-9AA3-4516-BA76-D2C79B30959E}">
      <dgm:prSet/>
      <dgm:spPr/>
      <dgm:t>
        <a:bodyPr/>
        <a:lstStyle/>
        <a:p>
          <a:endParaRPr lang="de-DE"/>
        </a:p>
      </dgm:t>
    </dgm:pt>
    <dgm:pt modelId="{1797F2AB-47C7-4079-A845-0AC7FB2522C0}" type="pres">
      <dgm:prSet presAssocID="{19B6E850-D1FF-4103-B85D-9BE139964921}" presName="compositeShape" presStyleCnt="0">
        <dgm:presLayoutVars>
          <dgm:chMax val="7"/>
          <dgm:dir/>
          <dgm:resizeHandles val="exact"/>
        </dgm:presLayoutVars>
      </dgm:prSet>
      <dgm:spPr/>
    </dgm:pt>
    <dgm:pt modelId="{A5E0827F-1618-48D5-9695-55DEF67BD8B2}" type="pres">
      <dgm:prSet presAssocID="{971B59D3-D857-4986-B946-CC2149FF7A2B}" presName="circ1TxSh" presStyleLbl="vennNode1" presStyleIdx="0" presStyleCnt="1" custLinFactNeighborX="-38232" custLinFactNeighborY="42044"/>
      <dgm:spPr/>
    </dgm:pt>
  </dgm:ptLst>
  <dgm:cxnLst>
    <dgm:cxn modelId="{ACBFCB02-9AA3-4516-BA76-D2C79B30959E}" srcId="{19B6E850-D1FF-4103-B85D-9BE139964921}" destId="{971B59D3-D857-4986-B946-CC2149FF7A2B}" srcOrd="0" destOrd="0" parTransId="{E4B492CD-679E-4C7A-A9D7-2330063559E3}" sibTransId="{34AB9CF9-B3E3-4D7C-BCB9-50A8AB381A31}"/>
    <dgm:cxn modelId="{870A2F0F-2AB8-4D0F-8457-7754788F2259}" type="presOf" srcId="{19B6E850-D1FF-4103-B85D-9BE139964921}" destId="{1797F2AB-47C7-4079-A845-0AC7FB2522C0}" srcOrd="0" destOrd="0" presId="urn:microsoft.com/office/officeart/2005/8/layout/venn1"/>
    <dgm:cxn modelId="{8911D84D-8172-4F2C-8FBD-D9AFCC883764}" type="presOf" srcId="{971B59D3-D857-4986-B946-CC2149FF7A2B}" destId="{A5E0827F-1618-48D5-9695-55DEF67BD8B2}" srcOrd="0" destOrd="0" presId="urn:microsoft.com/office/officeart/2005/8/layout/venn1"/>
    <dgm:cxn modelId="{74FFA488-ACA2-4BED-81EC-89FD6AA51B31}" type="presParOf" srcId="{1797F2AB-47C7-4079-A845-0AC7FB2522C0}" destId="{A5E0827F-1618-48D5-9695-55DEF67BD8B2}"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A5495-6D1C-4C27-ADD1-C4C023749899}">
      <dsp:nvSpPr>
        <dsp:cNvPr id="0" name=""/>
        <dsp:cNvSpPr/>
      </dsp:nvSpPr>
      <dsp:spPr>
        <a:xfrm>
          <a:off x="0" y="0"/>
          <a:ext cx="8504238" cy="455867"/>
        </a:xfrm>
        <a:prstGeom prst="rightArrow">
          <a:avLst/>
        </a:prstGeom>
        <a:solidFill>
          <a:srgbClr val="00B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AC2FFF-B0E1-47A6-830C-E0B653194EEC}">
      <dsp:nvSpPr>
        <dsp:cNvPr id="0" name=""/>
        <dsp:cNvSpPr/>
      </dsp:nvSpPr>
      <dsp:spPr>
        <a:xfrm>
          <a:off x="684795" y="810180"/>
          <a:ext cx="7009352"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r>
            <a:rPr lang="de-DE" sz="2000" kern="1200" dirty="0"/>
            <a:t>Das erste Smartphone gab es </a:t>
          </a:r>
        </a:p>
      </dsp:txBody>
      <dsp:txXfrm>
        <a:off x="684795" y="810180"/>
        <a:ext cx="7009352" cy="16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7B97-3729-470A-9A57-867FADDE032F}">
      <dsp:nvSpPr>
        <dsp:cNvPr id="0" name=""/>
        <dsp:cNvSpPr/>
      </dsp:nvSpPr>
      <dsp:spPr>
        <a:xfrm>
          <a:off x="2679139" y="0"/>
          <a:ext cx="3230643" cy="3230643"/>
        </a:xfrm>
        <a:prstGeom prst="ellipse">
          <a:avLst/>
        </a:prstGeom>
        <a:solidFill>
          <a:srgbClr val="0070C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de-DE" sz="2800" kern="1200" dirty="0"/>
            <a:t>Persönlichkeit</a:t>
          </a:r>
        </a:p>
      </dsp:txBody>
      <dsp:txXfrm>
        <a:off x="3109892" y="565362"/>
        <a:ext cx="2369138" cy="1453789"/>
      </dsp:txXfrm>
    </dsp:sp>
    <dsp:sp modelId="{6484883F-4E50-4279-909A-16445EBDDA2A}">
      <dsp:nvSpPr>
        <dsp:cNvPr id="0" name=""/>
        <dsp:cNvSpPr/>
      </dsp:nvSpPr>
      <dsp:spPr>
        <a:xfrm>
          <a:off x="4167217" y="2153762"/>
          <a:ext cx="3230643" cy="3230643"/>
        </a:xfrm>
        <a:prstGeom prst="ellipse">
          <a:avLst/>
        </a:prstGeom>
        <a:solidFill>
          <a:srgbClr val="FFFF0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rgbClr val="FF0000"/>
              </a:solidFill>
            </a:rPr>
            <a:t>Suchtmittel</a:t>
          </a:r>
        </a:p>
        <a:p>
          <a:pPr marL="0" lvl="0" indent="0" algn="ctr" defTabSz="1244600">
            <a:lnSpc>
              <a:spcPct val="90000"/>
            </a:lnSpc>
            <a:spcBef>
              <a:spcPct val="0"/>
            </a:spcBef>
            <a:spcAft>
              <a:spcPct val="35000"/>
            </a:spcAft>
            <a:buNone/>
          </a:pPr>
          <a:r>
            <a:rPr lang="de-DE" sz="2800" b="1" kern="1200" dirty="0">
              <a:solidFill>
                <a:srgbClr val="FF0000"/>
              </a:solidFill>
            </a:rPr>
            <a:t>(raffinierte Methoden)</a:t>
          </a:r>
        </a:p>
      </dsp:txBody>
      <dsp:txXfrm>
        <a:off x="5155255" y="2988345"/>
        <a:ext cx="1938386" cy="1776853"/>
      </dsp:txXfrm>
    </dsp:sp>
    <dsp:sp modelId="{686E4CD1-07F9-4E22-A92A-4CF176CD5C1E}">
      <dsp:nvSpPr>
        <dsp:cNvPr id="0" name=""/>
        <dsp:cNvSpPr/>
      </dsp:nvSpPr>
      <dsp:spPr>
        <a:xfrm>
          <a:off x="737996" y="2153762"/>
          <a:ext cx="3230643" cy="3230643"/>
        </a:xfrm>
        <a:prstGeom prst="ellipse">
          <a:avLst/>
        </a:prstGeom>
        <a:solidFill>
          <a:srgbClr val="FF000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de-DE" sz="3200" kern="1200" dirty="0"/>
            <a:t>Umfeld</a:t>
          </a:r>
        </a:p>
      </dsp:txBody>
      <dsp:txXfrm>
        <a:off x="1042215" y="2988345"/>
        <a:ext cx="1938386" cy="17768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7B97-3729-470A-9A57-867FADDE032F}">
      <dsp:nvSpPr>
        <dsp:cNvPr id="0" name=""/>
        <dsp:cNvSpPr/>
      </dsp:nvSpPr>
      <dsp:spPr>
        <a:xfrm>
          <a:off x="2679139" y="0"/>
          <a:ext cx="3230643" cy="3230643"/>
        </a:xfrm>
        <a:prstGeom prst="ellipse">
          <a:avLst/>
        </a:prstGeom>
        <a:solidFill>
          <a:srgbClr val="0070C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de-DE" sz="4000" kern="1200" dirty="0"/>
            <a:t>Kinder</a:t>
          </a:r>
        </a:p>
        <a:p>
          <a:pPr marL="0" lvl="0" indent="0" algn="ctr" defTabSz="1778000">
            <a:lnSpc>
              <a:spcPct val="90000"/>
            </a:lnSpc>
            <a:spcBef>
              <a:spcPct val="0"/>
            </a:spcBef>
            <a:spcAft>
              <a:spcPct val="35000"/>
            </a:spcAft>
            <a:buNone/>
          </a:pPr>
          <a:r>
            <a:rPr lang="de-DE" sz="4000" kern="1200" dirty="0"/>
            <a:t>stärken</a:t>
          </a:r>
        </a:p>
      </dsp:txBody>
      <dsp:txXfrm>
        <a:off x="3109892" y="565362"/>
        <a:ext cx="2369138" cy="1453789"/>
      </dsp:txXfrm>
    </dsp:sp>
    <dsp:sp modelId="{6484883F-4E50-4279-909A-16445EBDDA2A}">
      <dsp:nvSpPr>
        <dsp:cNvPr id="0" name=""/>
        <dsp:cNvSpPr/>
      </dsp:nvSpPr>
      <dsp:spPr>
        <a:xfrm>
          <a:off x="4187893" y="2153762"/>
          <a:ext cx="3230643" cy="3230643"/>
        </a:xfrm>
        <a:prstGeom prst="ellipse">
          <a:avLst/>
        </a:prstGeom>
        <a:solidFill>
          <a:srgbClr val="FFFF0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de-DE" sz="3200" kern="1200" dirty="0"/>
            <a:t>Geräte</a:t>
          </a:r>
        </a:p>
        <a:p>
          <a:pPr marL="0" lvl="0" indent="0" algn="ctr" defTabSz="1422400">
            <a:lnSpc>
              <a:spcPct val="90000"/>
            </a:lnSpc>
            <a:spcBef>
              <a:spcPct val="0"/>
            </a:spcBef>
            <a:spcAft>
              <a:spcPct val="35000"/>
            </a:spcAft>
            <a:buNone/>
          </a:pPr>
          <a:r>
            <a:rPr lang="de-DE" sz="3200" kern="1200" dirty="0"/>
            <a:t>begrenzen</a:t>
          </a:r>
        </a:p>
      </dsp:txBody>
      <dsp:txXfrm>
        <a:off x="5175932" y="2988345"/>
        <a:ext cx="1938386" cy="1776853"/>
      </dsp:txXfrm>
    </dsp:sp>
    <dsp:sp modelId="{686E4CD1-07F9-4E22-A92A-4CF176CD5C1E}">
      <dsp:nvSpPr>
        <dsp:cNvPr id="0" name=""/>
        <dsp:cNvSpPr/>
      </dsp:nvSpPr>
      <dsp:spPr>
        <a:xfrm>
          <a:off x="737996" y="2153762"/>
          <a:ext cx="3230643" cy="3230643"/>
        </a:xfrm>
        <a:prstGeom prst="ellipse">
          <a:avLst/>
        </a:prstGeom>
        <a:solidFill>
          <a:srgbClr val="FF000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44600">
            <a:lnSpc>
              <a:spcPct val="90000"/>
            </a:lnSpc>
            <a:spcBef>
              <a:spcPct val="0"/>
            </a:spcBef>
            <a:spcAft>
              <a:spcPct val="35000"/>
            </a:spcAft>
            <a:buNone/>
          </a:pPr>
          <a:r>
            <a:rPr lang="de-DE" sz="2800" kern="1200" dirty="0"/>
            <a:t>Umfeld mitgestalten</a:t>
          </a:r>
        </a:p>
      </dsp:txBody>
      <dsp:txXfrm>
        <a:off x="1042215" y="2988345"/>
        <a:ext cx="1938386" cy="17768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0827F-1618-48D5-9695-55DEF67BD8B2}">
      <dsp:nvSpPr>
        <dsp:cNvPr id="0" name=""/>
        <dsp:cNvSpPr/>
      </dsp:nvSpPr>
      <dsp:spPr>
        <a:xfrm>
          <a:off x="0" y="0"/>
          <a:ext cx="3266550" cy="3266550"/>
        </a:xfrm>
        <a:prstGeom prst="ellipse">
          <a:avLst/>
        </a:prstGeom>
        <a:solidFill>
          <a:srgbClr val="0070C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de-DE" sz="4000" kern="1200" dirty="0"/>
            <a:t>Kinder</a:t>
          </a:r>
        </a:p>
        <a:p>
          <a:pPr marL="0" lvl="0" indent="0" algn="ctr" defTabSz="1778000">
            <a:lnSpc>
              <a:spcPct val="90000"/>
            </a:lnSpc>
            <a:spcBef>
              <a:spcPct val="0"/>
            </a:spcBef>
            <a:spcAft>
              <a:spcPct val="35000"/>
            </a:spcAft>
            <a:buNone/>
          </a:pPr>
          <a:r>
            <a:rPr lang="de-DE" sz="4000" kern="1200" dirty="0"/>
            <a:t>stärken</a:t>
          </a:r>
        </a:p>
      </dsp:txBody>
      <dsp:txXfrm>
        <a:off x="478375" y="478375"/>
        <a:ext cx="2309800" cy="230980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048A81-F355-4A8B-98B3-EA479798B308}" type="datetimeFigureOut">
              <a:rPr lang="de-DE" smtClean="0"/>
              <a:t>11.09.2019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67774A-36A9-402E-BC6B-69CFD2FFA3C7}" type="slidenum">
              <a:rPr lang="de-DE" smtClean="0"/>
              <a:t>‹Nr.›</a:t>
            </a:fld>
            <a:endParaRPr lang="de-DE"/>
          </a:p>
        </p:txBody>
      </p:sp>
    </p:spTree>
    <p:extLst>
      <p:ext uri="{BB962C8B-B14F-4D97-AF65-F5344CB8AC3E}">
        <p14:creationId xmlns:p14="http://schemas.microsoft.com/office/powerpoint/2010/main" val="174652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Abbrechen, Unterbrechen</a:t>
            </a:r>
          </a:p>
        </p:txBody>
      </p:sp>
      <p:sp>
        <p:nvSpPr>
          <p:cNvPr id="4" name="Foliennummernplatzhalter 3"/>
          <p:cNvSpPr>
            <a:spLocks noGrp="1"/>
          </p:cNvSpPr>
          <p:nvPr>
            <p:ph type="sldNum" sz="quarter" idx="10"/>
          </p:nvPr>
        </p:nvSpPr>
        <p:spPr/>
        <p:txBody>
          <a:bodyPr/>
          <a:lstStyle/>
          <a:p>
            <a:fld id="{7C67774A-36A9-402E-BC6B-69CFD2FFA3C7}" type="slidenum">
              <a:rPr lang="de-DE" smtClean="0"/>
              <a:t>30</a:t>
            </a:fld>
            <a:endParaRPr lang="de-DE"/>
          </a:p>
        </p:txBody>
      </p:sp>
    </p:spTree>
    <p:extLst>
      <p:ext uri="{BB962C8B-B14F-4D97-AF65-F5344CB8AC3E}">
        <p14:creationId xmlns:p14="http://schemas.microsoft.com/office/powerpoint/2010/main" val="17131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2"/>
      </p:bgRef>
    </p:bg>
    <p:spTree>
      <p:nvGrpSpPr>
        <p:cNvPr id="1" name=""/>
        <p:cNvGrpSpPr/>
        <p:nvPr/>
      </p:nvGrpSpPr>
      <p:grpSpPr>
        <a:xfrm>
          <a:off x="0" y="0"/>
          <a:ext cx="0" cy="0"/>
          <a:chOff x="0" y="0"/>
          <a:chExt cx="0" cy="0"/>
        </a:xfrm>
      </p:grpSpPr>
      <p:sp>
        <p:nvSpPr>
          <p:cNvPr id="7" name="Rechteck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hteck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el 7"/>
          <p:cNvSpPr>
            <a:spLocks noGrp="1"/>
          </p:cNvSpPr>
          <p:nvPr>
            <p:ph type="ctrTitle"/>
          </p:nvPr>
        </p:nvSpPr>
        <p:spPr>
          <a:xfrm>
            <a:off x="2362200" y="4038600"/>
            <a:ext cx="6477000" cy="1828800"/>
          </a:xfrm>
        </p:spPr>
        <p:txBody>
          <a:bodyPr anchor="b"/>
          <a:lstStyle>
            <a:lvl1pPr>
              <a:defRPr cap="all" baseline="0"/>
            </a:lvl1pPr>
          </a:lstStyle>
          <a:p>
            <a:r>
              <a:rPr kumimoji="0" lang="de-DE"/>
              <a:t>Titelmasterformat durch Klicken bearbeiten</a:t>
            </a:r>
            <a:endParaRPr kumimoji="0" lang="en-US"/>
          </a:p>
        </p:txBody>
      </p:sp>
      <p:sp>
        <p:nvSpPr>
          <p:cNvPr id="9" name="Untertitel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28" name="Datumsplatzhalt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A52740C-7715-43FF-9B04-6B9609716451}" type="datetimeFigureOut">
              <a:rPr lang="de-DE" smtClean="0"/>
              <a:t>11.09.2019</a:t>
            </a:fld>
            <a:endParaRPr lang="de-DE"/>
          </a:p>
        </p:txBody>
      </p:sp>
      <p:sp>
        <p:nvSpPr>
          <p:cNvPr id="17" name="Fußzeilenplatzhalt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de-DE"/>
          </a:p>
        </p:txBody>
      </p:sp>
      <p:sp>
        <p:nvSpPr>
          <p:cNvPr id="29" name="Foliennummernplatzhalt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654D64A-EA51-4184-AAE8-879771AEDC69}" type="slidenum">
              <a:rPr lang="de-DE" smtClean="0"/>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5A52740C-7715-43FF-9B04-6B9609716451}" type="datetimeFigureOut">
              <a:rPr lang="de-DE" smtClean="0"/>
              <a:t>11.09.2019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54D64A-EA51-4184-AAE8-879771AEDC69}"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bg>
      <p:bgRef idx="1001">
        <a:schemeClr val="bg1"/>
      </p:bgRef>
    </p:bg>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53200" y="609600"/>
            <a:ext cx="2057400" cy="5516563"/>
          </a:xfrm>
        </p:spPr>
        <p:txBody>
          <a:bodyPr vert="eaVert"/>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457200" y="609600"/>
            <a:ext cx="5562600" cy="5516564"/>
          </a:xfrm>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a:xfrm>
            <a:off x="6553200" y="6248402"/>
            <a:ext cx="2209800" cy="365125"/>
          </a:xfrm>
        </p:spPr>
        <p:txBody>
          <a:bodyPr/>
          <a:lstStyle/>
          <a:p>
            <a:fld id="{5A52740C-7715-43FF-9B04-6B9609716451}" type="datetimeFigureOut">
              <a:rPr lang="de-DE" smtClean="0"/>
              <a:t>11.09.2019</a:t>
            </a:fld>
            <a:endParaRPr lang="de-DE"/>
          </a:p>
        </p:txBody>
      </p:sp>
      <p:sp>
        <p:nvSpPr>
          <p:cNvPr id="5" name="Fußzeilenplatzhalter 4"/>
          <p:cNvSpPr>
            <a:spLocks noGrp="1"/>
          </p:cNvSpPr>
          <p:nvPr>
            <p:ph type="ftr" sz="quarter" idx="11"/>
          </p:nvPr>
        </p:nvSpPr>
        <p:spPr>
          <a:xfrm>
            <a:off x="457201" y="6248207"/>
            <a:ext cx="5573483" cy="365125"/>
          </a:xfrm>
        </p:spPr>
        <p:txBody>
          <a:bodyPr/>
          <a:lstStyle/>
          <a:p>
            <a:endParaRPr lang="de-DE"/>
          </a:p>
        </p:txBody>
      </p:sp>
      <p:sp>
        <p:nvSpPr>
          <p:cNvPr id="7" name="Rechteck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hteck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hteck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liennummernplatzhalter 5"/>
          <p:cNvSpPr>
            <a:spLocks noGrp="1"/>
          </p:cNvSpPr>
          <p:nvPr>
            <p:ph type="sldNum" sz="quarter" idx="12"/>
          </p:nvPr>
        </p:nvSpPr>
        <p:spPr>
          <a:xfrm rot="5400000">
            <a:off x="5989638" y="144462"/>
            <a:ext cx="533400" cy="244476"/>
          </a:xfrm>
        </p:spPr>
        <p:txBody>
          <a:bodyPr/>
          <a:lstStyle/>
          <a:p>
            <a:fld id="{D654D64A-EA51-4184-AAE8-879771AEDC69}" type="slidenum">
              <a:rPr lang="de-DE" smtClean="0"/>
              <a:t>‹Nr.›</a:t>
            </a:fld>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2648" y="228600"/>
            <a:ext cx="8153400" cy="990600"/>
          </a:xfrm>
        </p:spPr>
        <p:txBody>
          <a:bodyPr/>
          <a:lstStyle/>
          <a:p>
            <a:r>
              <a:rPr kumimoji="0" lang="de-DE"/>
              <a:t>Titelmasterformat durch Klicken bearbeiten</a:t>
            </a:r>
            <a:endParaRPr kumimoji="0" lang="en-US"/>
          </a:p>
        </p:txBody>
      </p:sp>
      <p:sp>
        <p:nvSpPr>
          <p:cNvPr id="4" name="Datumsplatzhalter 3"/>
          <p:cNvSpPr>
            <a:spLocks noGrp="1"/>
          </p:cNvSpPr>
          <p:nvPr>
            <p:ph type="dt" sz="half" idx="10"/>
          </p:nvPr>
        </p:nvSpPr>
        <p:spPr/>
        <p:txBody>
          <a:bodyPr/>
          <a:lstStyle/>
          <a:p>
            <a:fld id="{5A52740C-7715-43FF-9B04-6B9609716451}" type="datetimeFigureOut">
              <a:rPr lang="de-DE" smtClean="0"/>
              <a:t>11.09.2019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lvl1pPr>
              <a:defRPr>
                <a:solidFill>
                  <a:srgbClr val="FFFFFF"/>
                </a:solidFill>
              </a:defRPr>
            </a:lvl1pPr>
          </a:lstStyle>
          <a:p>
            <a:fld id="{D654D64A-EA51-4184-AAE8-879771AEDC69}" type="slidenum">
              <a:rPr lang="de-DE" smtClean="0"/>
              <a:t>‹Nr.›</a:t>
            </a:fld>
            <a:endParaRPr lang="de-DE"/>
          </a:p>
        </p:txBody>
      </p:sp>
      <p:sp>
        <p:nvSpPr>
          <p:cNvPr id="8" name="Inhaltsplatzhalter 7"/>
          <p:cNvSpPr>
            <a:spLocks noGrp="1"/>
          </p:cNvSpPr>
          <p:nvPr>
            <p:ph sz="quarter" idx="1"/>
          </p:nvPr>
        </p:nvSpPr>
        <p:spPr>
          <a:xfrm>
            <a:off x="612648" y="1600200"/>
            <a:ext cx="8153400" cy="44958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3">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 bearbeiten</a:t>
            </a:r>
          </a:p>
        </p:txBody>
      </p:sp>
      <p:sp>
        <p:nvSpPr>
          <p:cNvPr id="7" name="Rechteck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de-DE"/>
              <a:t>Titelmasterformat durch Klicken bearbeiten</a:t>
            </a:r>
            <a:endParaRPr kumimoji="0" lang="en-US"/>
          </a:p>
        </p:txBody>
      </p:sp>
      <p:sp>
        <p:nvSpPr>
          <p:cNvPr id="12" name="Datumsplatzhalter 11"/>
          <p:cNvSpPr>
            <a:spLocks noGrp="1"/>
          </p:cNvSpPr>
          <p:nvPr>
            <p:ph type="dt" sz="half" idx="10"/>
          </p:nvPr>
        </p:nvSpPr>
        <p:spPr/>
        <p:txBody>
          <a:bodyPr/>
          <a:lstStyle/>
          <a:p>
            <a:fld id="{5A52740C-7715-43FF-9B04-6B9609716451}" type="datetimeFigureOut">
              <a:rPr lang="de-DE" smtClean="0"/>
              <a:t>11.09.2019</a:t>
            </a:fld>
            <a:endParaRPr lang="de-DE"/>
          </a:p>
        </p:txBody>
      </p:sp>
      <p:sp>
        <p:nvSpPr>
          <p:cNvPr id="13" name="Foliennummernplatzhalt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654D64A-EA51-4184-AAE8-879771AEDC69}" type="slidenum">
              <a:rPr lang="de-DE" smtClean="0"/>
              <a:t>‹Nr.›</a:t>
            </a:fld>
            <a:endParaRPr lang="de-DE"/>
          </a:p>
        </p:txBody>
      </p:sp>
      <p:sp>
        <p:nvSpPr>
          <p:cNvPr id="14" name="Fußzeilenplatzhalter 13"/>
          <p:cNvSpPr>
            <a:spLocks noGrp="1"/>
          </p:cNvSpPr>
          <p:nvPr>
            <p:ph type="ftr" sz="quarter" idx="12"/>
          </p:nvPr>
        </p:nvSpPr>
        <p:spPr/>
        <p:txBody>
          <a:bodyPr/>
          <a:lstStyle/>
          <a:p>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9" name="Inhaltsplatzhalter 8"/>
          <p:cNvSpPr>
            <a:spLocks noGrp="1"/>
          </p:cNvSpPr>
          <p:nvPr>
            <p:ph sz="quarter" idx="1"/>
          </p:nvPr>
        </p:nvSpPr>
        <p:spPr>
          <a:xfrm>
            <a:off x="609600" y="1589567"/>
            <a:ext cx="3886200" cy="45720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1" name="Inhaltsplatzhalter 10"/>
          <p:cNvSpPr>
            <a:spLocks noGrp="1"/>
          </p:cNvSpPr>
          <p:nvPr>
            <p:ph sz="quarter" idx="2"/>
          </p:nvPr>
        </p:nvSpPr>
        <p:spPr>
          <a:xfrm>
            <a:off x="4844901" y="1589567"/>
            <a:ext cx="3886200" cy="45720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8" name="Datumsplatzhalter 7"/>
          <p:cNvSpPr>
            <a:spLocks noGrp="1"/>
          </p:cNvSpPr>
          <p:nvPr>
            <p:ph type="dt" sz="half" idx="15"/>
          </p:nvPr>
        </p:nvSpPr>
        <p:spPr/>
        <p:txBody>
          <a:bodyPr rtlCol="0"/>
          <a:lstStyle/>
          <a:p>
            <a:fld id="{5A52740C-7715-43FF-9B04-6B9609716451}" type="datetimeFigureOut">
              <a:rPr lang="de-DE" smtClean="0"/>
              <a:t>11.09.2019</a:t>
            </a:fld>
            <a:endParaRPr lang="de-DE"/>
          </a:p>
        </p:txBody>
      </p:sp>
      <p:sp>
        <p:nvSpPr>
          <p:cNvPr id="10" name="Foliennummernplatzhalter 9"/>
          <p:cNvSpPr>
            <a:spLocks noGrp="1"/>
          </p:cNvSpPr>
          <p:nvPr>
            <p:ph type="sldNum" sz="quarter" idx="16"/>
          </p:nvPr>
        </p:nvSpPr>
        <p:spPr/>
        <p:txBody>
          <a:bodyPr rtlCol="0"/>
          <a:lstStyle/>
          <a:p>
            <a:fld id="{D654D64A-EA51-4184-AAE8-879771AEDC69}" type="slidenum">
              <a:rPr lang="de-DE" smtClean="0"/>
              <a:t>‹Nr.›</a:t>
            </a:fld>
            <a:endParaRPr lang="de-DE"/>
          </a:p>
        </p:txBody>
      </p:sp>
      <p:sp>
        <p:nvSpPr>
          <p:cNvPr id="12" name="Fußzeilenplatzhalter 11"/>
          <p:cNvSpPr>
            <a:spLocks noGrp="1"/>
          </p:cNvSpPr>
          <p:nvPr>
            <p:ph type="ftr" sz="quarter" idx="17"/>
          </p:nvPr>
        </p:nvSpPr>
        <p:spPr/>
        <p:txBody>
          <a:bodyPr rtlCol="0"/>
          <a:lstStyle/>
          <a:p>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3400" y="273050"/>
            <a:ext cx="8153400" cy="869950"/>
          </a:xfrm>
        </p:spPr>
        <p:txBody>
          <a:bodyPr anchor="ctr"/>
          <a:lstStyle>
            <a:lvl1pPr>
              <a:defRPr/>
            </a:lvl1pPr>
          </a:lstStyle>
          <a:p>
            <a:r>
              <a:rPr kumimoji="0" lang="de-DE"/>
              <a:t>Titelmasterformat durch Klicken bearbeiten</a:t>
            </a:r>
            <a:endParaRPr kumimoji="0" lang="en-US"/>
          </a:p>
        </p:txBody>
      </p:sp>
      <p:sp>
        <p:nvSpPr>
          <p:cNvPr id="11" name="Inhaltsplatzhalter 10"/>
          <p:cNvSpPr>
            <a:spLocks noGrp="1"/>
          </p:cNvSpPr>
          <p:nvPr>
            <p:ph sz="quarter" idx="2"/>
          </p:nvPr>
        </p:nvSpPr>
        <p:spPr>
          <a:xfrm>
            <a:off x="609600" y="2438400"/>
            <a:ext cx="3886200" cy="35814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3" name="Inhaltsplatzhalter 12"/>
          <p:cNvSpPr>
            <a:spLocks noGrp="1"/>
          </p:cNvSpPr>
          <p:nvPr>
            <p:ph sz="quarter" idx="4"/>
          </p:nvPr>
        </p:nvSpPr>
        <p:spPr>
          <a:xfrm>
            <a:off x="4800600" y="2438400"/>
            <a:ext cx="3886200" cy="35814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0" name="Datumsplatzhalter 9"/>
          <p:cNvSpPr>
            <a:spLocks noGrp="1"/>
          </p:cNvSpPr>
          <p:nvPr>
            <p:ph type="dt" sz="half" idx="15"/>
          </p:nvPr>
        </p:nvSpPr>
        <p:spPr/>
        <p:txBody>
          <a:bodyPr rtlCol="0"/>
          <a:lstStyle/>
          <a:p>
            <a:fld id="{5A52740C-7715-43FF-9B04-6B9609716451}" type="datetimeFigureOut">
              <a:rPr lang="de-DE" smtClean="0"/>
              <a:t>11.09.2019</a:t>
            </a:fld>
            <a:endParaRPr lang="de-DE"/>
          </a:p>
        </p:txBody>
      </p:sp>
      <p:sp>
        <p:nvSpPr>
          <p:cNvPr id="12" name="Foliennummernplatzhalter 11"/>
          <p:cNvSpPr>
            <a:spLocks noGrp="1"/>
          </p:cNvSpPr>
          <p:nvPr>
            <p:ph type="sldNum" sz="quarter" idx="16"/>
          </p:nvPr>
        </p:nvSpPr>
        <p:spPr/>
        <p:txBody>
          <a:bodyPr rtlCol="0"/>
          <a:lstStyle/>
          <a:p>
            <a:fld id="{D654D64A-EA51-4184-AAE8-879771AEDC69}" type="slidenum">
              <a:rPr lang="de-DE" smtClean="0"/>
              <a:t>‹Nr.›</a:t>
            </a:fld>
            <a:endParaRPr lang="de-DE"/>
          </a:p>
        </p:txBody>
      </p:sp>
      <p:sp>
        <p:nvSpPr>
          <p:cNvPr id="14" name="Fußzeilenplatzhalter 13"/>
          <p:cNvSpPr>
            <a:spLocks noGrp="1"/>
          </p:cNvSpPr>
          <p:nvPr>
            <p:ph type="ftr" sz="quarter" idx="17"/>
          </p:nvPr>
        </p:nvSpPr>
        <p:spPr/>
        <p:txBody>
          <a:bodyPr rtlCol="0"/>
          <a:lstStyle/>
          <a:p>
            <a:endParaRPr lang="de-DE"/>
          </a:p>
        </p:txBody>
      </p:sp>
      <p:sp>
        <p:nvSpPr>
          <p:cNvPr id="16" name="Textplatzhalt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de-DE"/>
              <a:t>Textmasterformat bearbeiten</a:t>
            </a:r>
          </a:p>
        </p:txBody>
      </p:sp>
      <p:sp>
        <p:nvSpPr>
          <p:cNvPr id="15" name="Textplatzhalt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de-DE"/>
              <a:t>Textmasterformat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5A52740C-7715-43FF-9B04-6B9609716451}" type="datetimeFigureOut">
              <a:rPr lang="de-DE" smtClean="0"/>
              <a:t>11.09.2019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lvl1pPr>
              <a:defRPr>
                <a:solidFill>
                  <a:srgbClr val="FFFFFF"/>
                </a:solidFill>
              </a:defRPr>
            </a:lvl1pPr>
          </a:lstStyle>
          <a:p>
            <a:fld id="{D654D64A-EA51-4184-AAE8-879771AEDC69}"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A52740C-7715-43FF-9B04-6B9609716451}" type="datetimeFigureOut">
              <a:rPr lang="de-DE" smtClean="0"/>
              <a:t>11.09.2019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a:xfrm>
            <a:off x="0" y="6248400"/>
            <a:ext cx="533400" cy="381000"/>
          </a:xfrm>
        </p:spPr>
        <p:txBody>
          <a:bodyPr/>
          <a:lstStyle>
            <a:lvl1pPr>
              <a:defRPr>
                <a:solidFill>
                  <a:schemeClr val="tx2"/>
                </a:solidFill>
              </a:defRPr>
            </a:lvl1pPr>
          </a:lstStyle>
          <a:p>
            <a:fld id="{D654D64A-EA51-4184-AAE8-879771AEDC69}"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8077200" cy="869950"/>
          </a:xfrm>
        </p:spPr>
        <p:txBody>
          <a:bodyPr anchor="ctr"/>
          <a:lstStyle>
            <a:lvl1pPr algn="l">
              <a:buNone/>
              <a:defRPr sz="4400" b="0"/>
            </a:lvl1pPr>
          </a:lstStyle>
          <a:p>
            <a:r>
              <a:rPr kumimoji="0" lang="de-DE"/>
              <a:t>Titelmasterformat durch Klicken bearbeiten</a:t>
            </a:r>
            <a:endParaRPr kumimoji="0" lang="en-US"/>
          </a:p>
        </p:txBody>
      </p:sp>
      <p:sp>
        <p:nvSpPr>
          <p:cNvPr id="5" name="Datumsplatzhalter 4"/>
          <p:cNvSpPr>
            <a:spLocks noGrp="1"/>
          </p:cNvSpPr>
          <p:nvPr>
            <p:ph type="dt" sz="half" idx="10"/>
          </p:nvPr>
        </p:nvSpPr>
        <p:spPr/>
        <p:txBody>
          <a:bodyPr/>
          <a:lstStyle/>
          <a:p>
            <a:fld id="{5A52740C-7715-43FF-9B04-6B9609716451}" type="datetimeFigureOut">
              <a:rPr lang="de-DE" smtClean="0"/>
              <a:t>11.09.2019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lvl1pPr>
              <a:defRPr>
                <a:solidFill>
                  <a:srgbClr val="FFFFFF"/>
                </a:solidFill>
              </a:defRPr>
            </a:lvl1pPr>
          </a:lstStyle>
          <a:p>
            <a:fld id="{D654D64A-EA51-4184-AAE8-879771AEDC69}" type="slidenum">
              <a:rPr lang="de-DE" smtClean="0"/>
              <a:t>‹Nr.›</a:t>
            </a:fld>
            <a:endParaRPr lang="de-DE"/>
          </a:p>
        </p:txBody>
      </p:sp>
      <p:sp>
        <p:nvSpPr>
          <p:cNvPr id="3" name="Textplatzhalt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de-DE"/>
              <a:t>Textmasterformat bearbeiten</a:t>
            </a:r>
          </a:p>
        </p:txBody>
      </p:sp>
      <p:sp>
        <p:nvSpPr>
          <p:cNvPr id="9" name="Inhaltsplatzhalter 8"/>
          <p:cNvSpPr>
            <a:spLocks noGrp="1"/>
          </p:cNvSpPr>
          <p:nvPr>
            <p:ph sz="quarter" idx="1"/>
          </p:nvPr>
        </p:nvSpPr>
        <p:spPr>
          <a:xfrm>
            <a:off x="2362200" y="1752600"/>
            <a:ext cx="6400800" cy="44196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3">
        <a:schemeClr val="bg2"/>
      </p:bgRef>
    </p:bg>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de-DE"/>
              <a:t>Textmasterformat bearbeiten</a:t>
            </a:r>
          </a:p>
        </p:txBody>
      </p:sp>
      <p:sp>
        <p:nvSpPr>
          <p:cNvPr id="8" name="Rechteck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de-DE"/>
              <a:t>Titelmasterformat durch Klicken bearbeiten</a:t>
            </a:r>
            <a:endParaRPr kumimoji="0" lang="en-US"/>
          </a:p>
        </p:txBody>
      </p:sp>
      <p:sp>
        <p:nvSpPr>
          <p:cNvPr id="11" name="Rechteck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umsplatzhalter 11"/>
          <p:cNvSpPr>
            <a:spLocks noGrp="1"/>
          </p:cNvSpPr>
          <p:nvPr>
            <p:ph type="dt" sz="half" idx="10"/>
          </p:nvPr>
        </p:nvSpPr>
        <p:spPr>
          <a:xfrm>
            <a:off x="6248400" y="6248400"/>
            <a:ext cx="2667000" cy="365125"/>
          </a:xfrm>
        </p:spPr>
        <p:txBody>
          <a:bodyPr rtlCol="0"/>
          <a:lstStyle/>
          <a:p>
            <a:fld id="{5A52740C-7715-43FF-9B04-6B9609716451}" type="datetimeFigureOut">
              <a:rPr lang="de-DE" smtClean="0"/>
              <a:t>11.09.2019</a:t>
            </a:fld>
            <a:endParaRPr lang="de-DE"/>
          </a:p>
        </p:txBody>
      </p:sp>
      <p:sp>
        <p:nvSpPr>
          <p:cNvPr id="13" name="Foliennummernplatzhalter 12"/>
          <p:cNvSpPr>
            <a:spLocks noGrp="1"/>
          </p:cNvSpPr>
          <p:nvPr>
            <p:ph type="sldNum" sz="quarter" idx="11"/>
          </p:nvPr>
        </p:nvSpPr>
        <p:spPr>
          <a:xfrm>
            <a:off x="0" y="4667249"/>
            <a:ext cx="1447800" cy="663578"/>
          </a:xfrm>
        </p:spPr>
        <p:txBody>
          <a:bodyPr rtlCol="0"/>
          <a:lstStyle>
            <a:lvl1pPr>
              <a:defRPr sz="2800"/>
            </a:lvl1pPr>
          </a:lstStyle>
          <a:p>
            <a:fld id="{D654D64A-EA51-4184-AAE8-879771AEDC69}" type="slidenum">
              <a:rPr lang="de-DE" smtClean="0"/>
              <a:t>‹Nr.›</a:t>
            </a:fld>
            <a:endParaRPr lang="de-DE"/>
          </a:p>
        </p:txBody>
      </p:sp>
      <p:sp>
        <p:nvSpPr>
          <p:cNvPr id="14" name="Fußzeilenplatzhalter 13"/>
          <p:cNvSpPr>
            <a:spLocks noGrp="1"/>
          </p:cNvSpPr>
          <p:nvPr>
            <p:ph type="ftr" sz="quarter" idx="12"/>
          </p:nvPr>
        </p:nvSpPr>
        <p:spPr>
          <a:xfrm>
            <a:off x="1600200" y="6248206"/>
            <a:ext cx="4572000" cy="365125"/>
          </a:xfrm>
        </p:spPr>
        <p:txBody>
          <a:bodyPr rtlCol="0"/>
          <a:lstStyle/>
          <a:p>
            <a:endParaRPr lang="de-DE"/>
          </a:p>
        </p:txBody>
      </p:sp>
      <p:sp>
        <p:nvSpPr>
          <p:cNvPr id="3" name="Bildplatzhalt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de-DE"/>
              <a:t>Bild durch Klicken auf Symbol hinzufügen</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228600"/>
            <a:ext cx="8153400" cy="990600"/>
          </a:xfrm>
          <a:prstGeom prst="rect">
            <a:avLst/>
          </a:prstGeom>
        </p:spPr>
        <p:txBody>
          <a:bodyPr vert="horz" anchor="ctr">
            <a:normAutofit/>
          </a:bodyPr>
          <a:lstStyle/>
          <a:p>
            <a:r>
              <a:rPr kumimoji="0" lang="de-DE"/>
              <a:t>Titelmasterformat durch Klicken bearbeiten</a:t>
            </a:r>
            <a:endParaRPr kumimoji="0" lang="en-US"/>
          </a:p>
        </p:txBody>
      </p:sp>
      <p:sp>
        <p:nvSpPr>
          <p:cNvPr id="13" name="Textplatzhalt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de-DE"/>
              <a:t>Textmasterformat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4" name="Datumsplatzhalt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A52740C-7715-43FF-9B04-6B9609716451}" type="datetimeFigureOut">
              <a:rPr lang="de-DE" smtClean="0"/>
              <a:t>11.09.2019</a:t>
            </a:fld>
            <a:endParaRPr lang="de-DE"/>
          </a:p>
        </p:txBody>
      </p:sp>
      <p:sp>
        <p:nvSpPr>
          <p:cNvPr id="3" name="Fußzeilenplatzhalt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de-DE"/>
          </a:p>
        </p:txBody>
      </p:sp>
      <p:sp>
        <p:nvSpPr>
          <p:cNvPr id="7" name="Rechteck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Foliennummernplatzhalt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654D64A-EA51-4184-AAE8-879771AEDC69}"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Filme/Body%20Evolution%20-%20Model%20Before%20and%20After%20%5b720p%5d.mp4"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30.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20.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faz.net/aktuell/feuilleton/familie/studie-ueber-die-folgen-von-smartphones-fuer-kinder-13833385.html" TargetMode="External"/><Relationship Id="rId2" Type="http://schemas.openxmlformats.org/officeDocument/2006/relationships/hyperlink" Target="http://www.faz.net/aktuell/technik-motor/thema/whatsapp"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f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f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de.wikipedia.org/wiki/Mih%C3%A1ly_Cs%C3%ADkszentmih%C3%A1lyi"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Filme/Clash%20of%20Clans_%20_%20Spieleratgeber%20NRW%20%5b360p%5d" TargetMode="External"/><Relationship Id="rId2" Type="http://schemas.openxmlformats.org/officeDocument/2006/relationships/hyperlink" Target="http://www.spieleratgeber-nrw.de/" TargetMode="Externa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www.faz.net/aktuell/feuilleton/familie/studie-ueber-die-folgen-von-smartphones-fuer-kinder-13833385.html"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878471" y="4365104"/>
            <a:ext cx="7416823" cy="1320552"/>
          </a:xfrm>
        </p:spPr>
        <p:txBody>
          <a:bodyPr>
            <a:normAutofit/>
          </a:bodyPr>
          <a:lstStyle/>
          <a:p>
            <a:pPr algn="ctr"/>
            <a:r>
              <a:rPr lang="de-DE"/>
              <a:t>Realschule Landsberg</a:t>
            </a:r>
            <a:endParaRPr lang="de-DE" b="0" dirty="0"/>
          </a:p>
        </p:txBody>
      </p:sp>
      <p:sp>
        <p:nvSpPr>
          <p:cNvPr id="2" name="Titel 1"/>
          <p:cNvSpPr>
            <a:spLocks noGrp="1"/>
          </p:cNvSpPr>
          <p:nvPr>
            <p:ph type="ctrTitle"/>
          </p:nvPr>
        </p:nvSpPr>
        <p:spPr>
          <a:xfrm>
            <a:off x="899592" y="548680"/>
            <a:ext cx="7560840" cy="1828800"/>
          </a:xfrm>
        </p:spPr>
        <p:txBody>
          <a:bodyPr>
            <a:normAutofit/>
          </a:bodyPr>
          <a:lstStyle/>
          <a:p>
            <a:r>
              <a:rPr lang="de-DE" dirty="0"/>
              <a:t>Die unsichtbare Macht der Digitalen Medien</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356" y="2492896"/>
            <a:ext cx="3486150" cy="1962150"/>
          </a:xfrm>
          <a:prstGeom prst="rect">
            <a:avLst/>
          </a:prstGeom>
        </p:spPr>
      </p:pic>
      <p:sp>
        <p:nvSpPr>
          <p:cNvPr id="6" name="Textfeld 5"/>
          <p:cNvSpPr txBox="1"/>
          <p:nvPr/>
        </p:nvSpPr>
        <p:spPr>
          <a:xfrm>
            <a:off x="1187624" y="6165304"/>
            <a:ext cx="7344816" cy="307777"/>
          </a:xfrm>
          <a:prstGeom prst="rect">
            <a:avLst/>
          </a:prstGeom>
          <a:noFill/>
        </p:spPr>
        <p:txBody>
          <a:bodyPr wrap="square" rtlCol="0">
            <a:spAutoFit/>
          </a:bodyPr>
          <a:lstStyle/>
          <a:p>
            <a:r>
              <a:rPr lang="de-DE" sz="1400" dirty="0"/>
              <a:t>Martin Seidl                       Diplom Sozialpädagoge (FH), 2019</a:t>
            </a:r>
          </a:p>
        </p:txBody>
      </p:sp>
    </p:spTree>
    <p:extLst>
      <p:ext uri="{BB962C8B-B14F-4D97-AF65-F5344CB8AC3E}">
        <p14:creationId xmlns:p14="http://schemas.microsoft.com/office/powerpoint/2010/main" val="86457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Gesundheitliche Auswirkungen</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125" y="2348880"/>
            <a:ext cx="6381750" cy="2857500"/>
          </a:xfrm>
          <a:prstGeom prst="rect">
            <a:avLst/>
          </a:prstGeom>
        </p:spPr>
      </p:pic>
    </p:spTree>
    <p:extLst>
      <p:ext uri="{BB962C8B-B14F-4D97-AF65-F5344CB8AC3E}">
        <p14:creationId xmlns:p14="http://schemas.microsoft.com/office/powerpoint/2010/main" val="17655416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Handystrahlung</a:t>
            </a:r>
          </a:p>
        </p:txBody>
      </p:sp>
      <p:sp>
        <p:nvSpPr>
          <p:cNvPr id="3" name="Inhaltsplatzhalter 2"/>
          <p:cNvSpPr>
            <a:spLocks noGrp="1"/>
          </p:cNvSpPr>
          <p:nvPr>
            <p:ph sz="quarter" idx="1"/>
          </p:nvPr>
        </p:nvSpPr>
        <p:spPr/>
        <p:txBody>
          <a:bodyPr>
            <a:normAutofit lnSpcReduction="10000"/>
          </a:bodyPr>
          <a:lstStyle/>
          <a:p>
            <a:pPr lvl="1"/>
            <a:r>
              <a:rPr lang="de-DE" dirty="0"/>
              <a:t>Blutverklumpung </a:t>
            </a:r>
          </a:p>
          <a:p>
            <a:pPr lvl="1"/>
            <a:endParaRPr lang="de-DE" dirty="0"/>
          </a:p>
          <a:p>
            <a:pPr lvl="1"/>
            <a:endParaRPr lang="de-DE" dirty="0"/>
          </a:p>
          <a:p>
            <a:pPr lvl="1"/>
            <a:endParaRPr lang="de-DE" dirty="0"/>
          </a:p>
          <a:p>
            <a:pPr lvl="1"/>
            <a:endParaRPr lang="de-DE" dirty="0"/>
          </a:p>
          <a:p>
            <a:pPr lvl="1"/>
            <a:endParaRPr lang="de-DE" dirty="0"/>
          </a:p>
          <a:p>
            <a:pPr lvl="1"/>
            <a:endParaRPr lang="de-DE" dirty="0"/>
          </a:p>
          <a:p>
            <a:pPr lvl="1"/>
            <a:endParaRPr lang="de-DE" dirty="0"/>
          </a:p>
          <a:p>
            <a:pPr marL="365760" lvl="1" indent="0">
              <a:buNone/>
            </a:pPr>
            <a:endParaRPr lang="de-DE" dirty="0"/>
          </a:p>
          <a:p>
            <a:pPr marL="365760" lvl="1" indent="0">
              <a:buNone/>
            </a:pPr>
            <a:r>
              <a:rPr lang="de-DE" sz="1100" dirty="0"/>
              <a:t>Quelle: http://www.aerzte-und-mobilfunk.eu/gesundheitliche-wirkungen/mobilfunk-gesundheit-blutverklumpungen-geldrollenbildung/</a:t>
            </a:r>
          </a:p>
          <a:p>
            <a:pPr lvl="1"/>
            <a:endParaRPr lang="de-DE" dirty="0"/>
          </a:p>
          <a:p>
            <a:pPr marL="365760" lvl="1" indent="0">
              <a:buNone/>
            </a:pP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12" y="2204864"/>
            <a:ext cx="6810375" cy="285750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312" y="332656"/>
            <a:ext cx="1049859" cy="1328936"/>
          </a:xfrm>
          <a:prstGeom prst="rect">
            <a:avLst/>
          </a:prstGeom>
        </p:spPr>
      </p:pic>
    </p:spTree>
    <p:extLst>
      <p:ext uri="{BB962C8B-B14F-4D97-AF65-F5344CB8AC3E}">
        <p14:creationId xmlns:p14="http://schemas.microsoft.com/office/powerpoint/2010/main" val="3029140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600" dirty="0"/>
              <a:t>Universität Haifa, Israel:</a:t>
            </a:r>
          </a:p>
        </p:txBody>
      </p:sp>
      <p:sp>
        <p:nvSpPr>
          <p:cNvPr id="3" name="Inhaltsplatzhalter 2"/>
          <p:cNvSpPr>
            <a:spLocks noGrp="1"/>
          </p:cNvSpPr>
          <p:nvPr>
            <p:ph sz="quarter" idx="1"/>
          </p:nvPr>
        </p:nvSpPr>
        <p:spPr/>
        <p:txBody>
          <a:bodyPr/>
          <a:lstStyle/>
          <a:p>
            <a:pPr marL="365760" lvl="1" indent="0">
              <a:buNone/>
            </a:pPr>
            <a:endParaRPr lang="de-DE" dirty="0"/>
          </a:p>
          <a:p>
            <a:pPr lvl="1"/>
            <a:endParaRPr lang="de-DE" dirty="0"/>
          </a:p>
          <a:p>
            <a:pPr lvl="1"/>
            <a:endParaRPr lang="de-DE" dirty="0"/>
          </a:p>
          <a:p>
            <a:pPr lvl="1"/>
            <a:endParaRPr lang="de-DE" dirty="0"/>
          </a:p>
          <a:p>
            <a:pPr lvl="1"/>
            <a:endParaRPr lang="de-DE" dirty="0"/>
          </a:p>
          <a:p>
            <a:pPr lvl="1"/>
            <a:endParaRPr lang="de-DE" dirty="0"/>
          </a:p>
          <a:p>
            <a:pPr marL="365760" lvl="1" indent="0">
              <a:buNone/>
            </a:pP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312" y="332656"/>
            <a:ext cx="1049859" cy="1328936"/>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319182"/>
            <a:ext cx="7549045" cy="3198050"/>
          </a:xfrm>
          <a:prstGeom prst="rect">
            <a:avLst/>
          </a:prstGeom>
        </p:spPr>
      </p:pic>
    </p:spTree>
    <p:extLst>
      <p:ext uri="{BB962C8B-B14F-4D97-AF65-F5344CB8AC3E}">
        <p14:creationId xmlns:p14="http://schemas.microsoft.com/office/powerpoint/2010/main" val="5214647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Handystrahlung</a:t>
            </a:r>
          </a:p>
        </p:txBody>
      </p:sp>
      <p:sp>
        <p:nvSpPr>
          <p:cNvPr id="3" name="Inhaltsplatzhalter 2"/>
          <p:cNvSpPr>
            <a:spLocks noGrp="1"/>
          </p:cNvSpPr>
          <p:nvPr>
            <p:ph sz="quarter" idx="1"/>
          </p:nvPr>
        </p:nvSpPr>
        <p:spPr/>
        <p:txBody>
          <a:bodyPr>
            <a:normAutofit/>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42669"/>
            <a:ext cx="8532440" cy="3252661"/>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312" y="332656"/>
            <a:ext cx="1049859" cy="1328936"/>
          </a:xfrm>
          <a:prstGeom prst="rect">
            <a:avLst/>
          </a:prstGeom>
        </p:spPr>
      </p:pic>
    </p:spTree>
    <p:extLst>
      <p:ext uri="{BB962C8B-B14F-4D97-AF65-F5344CB8AC3E}">
        <p14:creationId xmlns:p14="http://schemas.microsoft.com/office/powerpoint/2010/main" val="29543038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475656" y="1844824"/>
            <a:ext cx="6430273" cy="2543530"/>
          </a:xfrm>
        </p:spPr>
      </p:pic>
      <p:sp>
        <p:nvSpPr>
          <p:cNvPr id="5" name="Rechteck 4"/>
          <p:cNvSpPr/>
          <p:nvPr/>
        </p:nvSpPr>
        <p:spPr>
          <a:xfrm>
            <a:off x="971600" y="5013176"/>
            <a:ext cx="7236296" cy="230832"/>
          </a:xfrm>
          <a:prstGeom prst="rect">
            <a:avLst/>
          </a:prstGeom>
        </p:spPr>
        <p:txBody>
          <a:bodyPr wrap="square">
            <a:spAutoFit/>
          </a:bodyPr>
          <a:lstStyle/>
          <a:p>
            <a:r>
              <a:rPr lang="de-DE" sz="900" dirty="0"/>
              <a:t>https://www.welt.de/gesundheit/article13406108/WHO-warnt-vor-Krebsrisiko-durch-Handystrahlung.html</a:t>
            </a:r>
          </a:p>
        </p:txBody>
      </p:sp>
    </p:spTree>
    <p:extLst>
      <p:ext uri="{BB962C8B-B14F-4D97-AF65-F5344CB8AC3E}">
        <p14:creationId xmlns:p14="http://schemas.microsoft.com/office/powerpoint/2010/main" val="21857649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Was gegen die Strahlung tun?	</a:t>
            </a:r>
          </a:p>
        </p:txBody>
      </p:sp>
      <p:sp>
        <p:nvSpPr>
          <p:cNvPr id="3" name="Inhaltsplatzhalter 2"/>
          <p:cNvSpPr>
            <a:spLocks noGrp="1"/>
          </p:cNvSpPr>
          <p:nvPr>
            <p:ph sz="quarter" idx="1"/>
          </p:nvPr>
        </p:nvSpPr>
        <p:spPr/>
        <p:txBody>
          <a:bodyPr>
            <a:normAutofit/>
          </a:bodyPr>
          <a:lstStyle/>
          <a:p>
            <a:r>
              <a:rPr lang="de-DE" dirty="0"/>
              <a:t>Weg vom Körper</a:t>
            </a:r>
          </a:p>
          <a:p>
            <a:r>
              <a:rPr lang="de-DE" dirty="0"/>
              <a:t>Offline Modus</a:t>
            </a:r>
          </a:p>
          <a:p>
            <a:r>
              <a:rPr lang="de-DE" dirty="0"/>
              <a:t>Kurz telefonieren</a:t>
            </a:r>
          </a:p>
          <a:p>
            <a:r>
              <a:rPr lang="de-DE" dirty="0"/>
              <a:t>Gesunde Lebensführung</a:t>
            </a:r>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312" y="332656"/>
            <a:ext cx="1049859" cy="1328936"/>
          </a:xfrm>
          <a:prstGeom prst="rect">
            <a:avLst/>
          </a:prstGeom>
        </p:spPr>
      </p:pic>
    </p:spTree>
    <p:extLst>
      <p:ext uri="{BB962C8B-B14F-4D97-AF65-F5344CB8AC3E}">
        <p14:creationId xmlns:p14="http://schemas.microsoft.com/office/powerpoint/2010/main" val="258488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Empfehlungen Handystrahlung	</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2132856"/>
            <a:ext cx="5068008" cy="3448532"/>
          </a:xfrm>
          <a:prstGeom prst="rect">
            <a:avLst/>
          </a:prstGeom>
        </p:spPr>
      </p:pic>
    </p:spTree>
    <p:extLst>
      <p:ext uri="{BB962C8B-B14F-4D97-AF65-F5344CB8AC3E}">
        <p14:creationId xmlns:p14="http://schemas.microsoft.com/office/powerpoint/2010/main" val="9091243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Lust auf Schule?</a:t>
            </a:r>
          </a:p>
        </p:txBody>
      </p:sp>
      <p:sp>
        <p:nvSpPr>
          <p:cNvPr id="3" name="Inhaltsplatzhalter 2"/>
          <p:cNvSpPr>
            <a:spLocks noGrp="1"/>
          </p:cNvSpPr>
          <p:nvPr>
            <p:ph sz="quarter" idx="1"/>
          </p:nvPr>
        </p:nvSpPr>
        <p:spPr/>
        <p:txBody>
          <a:bodyPr/>
          <a:lstStyle/>
          <a:p>
            <a:pPr marL="0" indent="0">
              <a:buNone/>
            </a:pPr>
            <a:r>
              <a:rPr lang="de-DE" dirty="0"/>
              <a:t>„Kinder und Jugendliche, die viel Zeit vor dem Computer oder Fernseher verbringen, haben </a:t>
            </a:r>
            <a:r>
              <a:rPr lang="de-DE" dirty="0">
                <a:solidFill>
                  <a:srgbClr val="0070C0"/>
                </a:solidFill>
              </a:rPr>
              <a:t>weniger</a:t>
            </a:r>
            <a:r>
              <a:rPr lang="de-DE" dirty="0"/>
              <a:t> </a:t>
            </a:r>
            <a:r>
              <a:rPr lang="de-DE" dirty="0">
                <a:solidFill>
                  <a:srgbClr val="0070C0"/>
                </a:solidFill>
              </a:rPr>
              <a:t>Lust</a:t>
            </a:r>
            <a:r>
              <a:rPr lang="de-DE" dirty="0"/>
              <a:t> auf Schule als ihre Altersgenossen.“</a:t>
            </a:r>
          </a:p>
          <a:p>
            <a:pPr marL="0" indent="0" algn="r">
              <a:buNone/>
            </a:pPr>
            <a:r>
              <a:rPr lang="de-DE" dirty="0"/>
              <a:t>			- Uni Lüneburg</a:t>
            </a:r>
          </a:p>
        </p:txBody>
      </p:sp>
      <p:pic>
        <p:nvPicPr>
          <p:cNvPr id="4" name="Inhaltsplatzhalt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332774"/>
            <a:ext cx="1224136" cy="822620"/>
          </a:xfrm>
          <a:prstGeom prst="rect">
            <a:avLst/>
          </a:prstGeom>
        </p:spPr>
      </p:pic>
    </p:spTree>
    <p:extLst>
      <p:ext uri="{BB962C8B-B14F-4D97-AF65-F5344CB8AC3E}">
        <p14:creationId xmlns:p14="http://schemas.microsoft.com/office/powerpoint/2010/main" val="28996972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TV und Bildung</a:t>
            </a:r>
          </a:p>
        </p:txBody>
      </p:sp>
      <p:sp>
        <p:nvSpPr>
          <p:cNvPr id="3" name="Inhaltsplatzhalter 2"/>
          <p:cNvSpPr>
            <a:spLocks noGrp="1"/>
          </p:cNvSpPr>
          <p:nvPr>
            <p:ph sz="quarter" idx="1"/>
          </p:nvPr>
        </p:nvSpPr>
        <p:spPr/>
        <p:txBody>
          <a:bodyPr/>
          <a:lstStyle/>
          <a:p>
            <a:pPr marL="0" indent="0">
              <a:buNone/>
            </a:pPr>
            <a:r>
              <a:rPr lang="de-DE" dirty="0"/>
              <a:t>Langzeitstudie aus Neuseeland:</a:t>
            </a:r>
          </a:p>
          <a:p>
            <a:r>
              <a:rPr lang="de-DE" sz="1200" dirty="0"/>
              <a:t>1037 Kinder wurden über 20 Jahre lang untersucht</a:t>
            </a:r>
          </a:p>
          <a:p>
            <a:pPr marL="0" indent="0">
              <a:buNone/>
            </a:pPr>
            <a:endParaRPr lang="de-DE" dirty="0"/>
          </a:p>
          <a:p>
            <a:pPr marL="0" indent="0">
              <a:buNone/>
            </a:pPr>
            <a:r>
              <a:rPr lang="de-DE" dirty="0"/>
              <a:t>Fazit: „Je mehr in der Kindheit ferngesehen wird, desto geringer ist die Bildung der Kinder, wenn sie erwachsen sind“ </a:t>
            </a:r>
          </a:p>
          <a:p>
            <a:pPr marL="0" indent="0" algn="r">
              <a:buNone/>
            </a:pPr>
            <a:endParaRPr lang="de-DE" sz="1200" dirty="0"/>
          </a:p>
          <a:p>
            <a:pPr marL="0" indent="0" algn="r">
              <a:buNone/>
            </a:pPr>
            <a:endParaRPr lang="de-DE" sz="1200" dirty="0"/>
          </a:p>
          <a:p>
            <a:pPr marL="0" indent="0" algn="r">
              <a:buNone/>
            </a:pPr>
            <a:r>
              <a:rPr lang="de-DE" sz="1200" dirty="0"/>
              <a:t>Quelle: Digitale Demenz, S.150</a:t>
            </a:r>
          </a:p>
        </p:txBody>
      </p:sp>
      <p:pic>
        <p:nvPicPr>
          <p:cNvPr id="4" name="Inhaltsplatzhalt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332774"/>
            <a:ext cx="1224136" cy="822620"/>
          </a:xfrm>
          <a:prstGeom prst="rect">
            <a:avLst/>
          </a:prstGeom>
        </p:spPr>
      </p:pic>
    </p:spTree>
    <p:extLst>
      <p:ext uri="{BB962C8B-B14F-4D97-AF65-F5344CB8AC3E}">
        <p14:creationId xmlns:p14="http://schemas.microsoft.com/office/powerpoint/2010/main" val="17164386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7B8E6-4ACA-4525-80A5-D7298FA02B4C}"/>
              </a:ext>
            </a:extLst>
          </p:cNvPr>
          <p:cNvSpPr>
            <a:spLocks noGrp="1"/>
          </p:cNvSpPr>
          <p:nvPr>
            <p:ph type="title"/>
          </p:nvPr>
        </p:nvSpPr>
        <p:spPr/>
        <p:txBody>
          <a:bodyPr/>
          <a:lstStyle/>
          <a:p>
            <a:r>
              <a:rPr lang="de-DE" dirty="0"/>
              <a:t>Hinweis</a:t>
            </a:r>
          </a:p>
        </p:txBody>
      </p:sp>
      <p:sp>
        <p:nvSpPr>
          <p:cNvPr id="3" name="Inhaltsplatzhalter 2">
            <a:extLst>
              <a:ext uri="{FF2B5EF4-FFF2-40B4-BE49-F238E27FC236}">
                <a16:creationId xmlns:a16="http://schemas.microsoft.com/office/drawing/2014/main" id="{508C3411-F3C7-4817-B322-4367C63FBDB6}"/>
              </a:ext>
            </a:extLst>
          </p:cNvPr>
          <p:cNvSpPr>
            <a:spLocks noGrp="1"/>
          </p:cNvSpPr>
          <p:nvPr>
            <p:ph sz="quarter" idx="1"/>
          </p:nvPr>
        </p:nvSpPr>
        <p:spPr/>
        <p:txBody>
          <a:bodyPr/>
          <a:lstStyle/>
          <a:p>
            <a:r>
              <a:rPr lang="de-DE" dirty="0"/>
              <a:t>Nun folgt das Thema „Bilder“</a:t>
            </a:r>
          </a:p>
          <a:p>
            <a:r>
              <a:rPr lang="de-DE" dirty="0"/>
              <a:t>Sie wecken Wünsche und formen Werte.</a:t>
            </a:r>
          </a:p>
          <a:p>
            <a:r>
              <a:rPr lang="de-DE" dirty="0"/>
              <a:t>Heutzutage werden Kinder vermehrt mit Bildern konfrontiert. V. a. Bilder, die mit der Realität wenig zu tun haben. Oft wird ihnen eine Scheinwelt vorgegaukelt (gab‘s schon immer, aber nicht so massiv)</a:t>
            </a:r>
          </a:p>
          <a:p>
            <a:r>
              <a:rPr lang="de-DE" dirty="0"/>
              <a:t>Je mehr Bilder, desto geringer der elterliche Einfluss!</a:t>
            </a:r>
          </a:p>
        </p:txBody>
      </p:sp>
    </p:spTree>
    <p:extLst>
      <p:ext uri="{BB962C8B-B14F-4D97-AF65-F5344CB8AC3E}">
        <p14:creationId xmlns:p14="http://schemas.microsoft.com/office/powerpoint/2010/main" val="34343188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94" y="0"/>
            <a:ext cx="8755811" cy="6858000"/>
          </a:xfrm>
          <a:prstGeom prst="rect">
            <a:avLst/>
          </a:prstGeom>
        </p:spPr>
      </p:pic>
    </p:spTree>
    <p:extLst>
      <p:ext uri="{BB962C8B-B14F-4D97-AF65-F5344CB8AC3E}">
        <p14:creationId xmlns:p14="http://schemas.microsoft.com/office/powerpoint/2010/main" val="4019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Damals….heute….	</a:t>
            </a:r>
          </a:p>
        </p:txBody>
      </p:sp>
      <p:graphicFrame>
        <p:nvGraphicFramePr>
          <p:cNvPr id="4" name="Inhaltsplatzhalter 3"/>
          <p:cNvGraphicFramePr>
            <a:graphicFrameLocks noGrp="1"/>
          </p:cNvGraphicFramePr>
          <p:nvPr>
            <p:ph sz="quarter" idx="1"/>
            <p:extLst>
              <p:ext uri="{D42A27DB-BD31-4B8C-83A1-F6EECF244321}">
                <p14:modId xmlns:p14="http://schemas.microsoft.com/office/powerpoint/2010/main" val="477372681"/>
              </p:ext>
            </p:extLst>
          </p:nvPr>
        </p:nvGraphicFramePr>
        <p:xfrm>
          <a:off x="323528" y="2636912"/>
          <a:ext cx="8504238"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p:cNvSpPr txBox="1"/>
          <p:nvPr/>
        </p:nvSpPr>
        <p:spPr>
          <a:xfrm>
            <a:off x="343248" y="1772816"/>
            <a:ext cx="2343911" cy="646331"/>
          </a:xfrm>
          <a:prstGeom prst="rect">
            <a:avLst/>
          </a:prstGeom>
          <a:noFill/>
        </p:spPr>
        <p:txBody>
          <a:bodyPr wrap="none" rtlCol="0">
            <a:spAutoFit/>
          </a:bodyPr>
          <a:lstStyle/>
          <a:p>
            <a:r>
              <a:rPr lang="de-DE" dirty="0">
                <a:solidFill>
                  <a:srgbClr val="00B050"/>
                </a:solidFill>
              </a:rPr>
              <a:t>Mensch existiert seit </a:t>
            </a:r>
          </a:p>
          <a:p>
            <a:r>
              <a:rPr lang="de-DE" dirty="0">
                <a:solidFill>
                  <a:srgbClr val="00B050"/>
                </a:solidFill>
              </a:rPr>
              <a:t>200000 Jahren</a:t>
            </a:r>
          </a:p>
        </p:txBody>
      </p:sp>
      <p:sp>
        <p:nvSpPr>
          <p:cNvPr id="7" name="Textfeld 6"/>
          <p:cNvSpPr txBox="1"/>
          <p:nvPr/>
        </p:nvSpPr>
        <p:spPr>
          <a:xfrm>
            <a:off x="2411760" y="3131234"/>
            <a:ext cx="6468797" cy="923330"/>
          </a:xfrm>
          <a:prstGeom prst="rect">
            <a:avLst/>
          </a:prstGeom>
          <a:noFill/>
        </p:spPr>
        <p:txBody>
          <a:bodyPr wrap="square" rtlCol="0">
            <a:spAutoFit/>
          </a:bodyPr>
          <a:lstStyle/>
          <a:p>
            <a:pPr algn="r"/>
            <a:endParaRPr lang="de-DE" dirty="0">
              <a:solidFill>
                <a:srgbClr val="C00000"/>
              </a:solidFill>
            </a:endParaRPr>
          </a:p>
          <a:p>
            <a:pPr algn="r"/>
            <a:r>
              <a:rPr lang="de-DE" dirty="0">
                <a:solidFill>
                  <a:srgbClr val="C00000"/>
                </a:solidFill>
              </a:rPr>
              <a:t>Bildschirme zogen in Haushalte ein vor ca.</a:t>
            </a:r>
          </a:p>
          <a:p>
            <a:pPr algn="r"/>
            <a:r>
              <a:rPr lang="de-DE" dirty="0">
                <a:solidFill>
                  <a:srgbClr val="C00000"/>
                </a:solidFill>
              </a:rPr>
              <a:t> 60 Jahren</a:t>
            </a:r>
          </a:p>
        </p:txBody>
      </p:sp>
      <p:sp>
        <p:nvSpPr>
          <p:cNvPr id="10" name="Pfeil nach rechts 9"/>
          <p:cNvSpPr/>
          <p:nvPr/>
        </p:nvSpPr>
        <p:spPr>
          <a:xfrm>
            <a:off x="8637948" y="3132866"/>
            <a:ext cx="126014" cy="2206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5940152" y="4509120"/>
            <a:ext cx="2880320" cy="369332"/>
          </a:xfrm>
          <a:prstGeom prst="rect">
            <a:avLst/>
          </a:prstGeom>
          <a:noFill/>
        </p:spPr>
        <p:txBody>
          <a:bodyPr wrap="square" rtlCol="0">
            <a:spAutoFit/>
          </a:bodyPr>
          <a:lstStyle/>
          <a:p>
            <a:r>
              <a:rPr lang="de-DE" dirty="0"/>
              <a:t>vor ca. 11 Jahren</a:t>
            </a:r>
          </a:p>
        </p:txBody>
      </p:sp>
    </p:spTree>
    <p:extLst>
      <p:ext uri="{BB962C8B-B14F-4D97-AF65-F5344CB8AC3E}">
        <p14:creationId xmlns:p14="http://schemas.microsoft.com/office/powerpoint/2010/main" val="158908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Werbung</a:t>
            </a:r>
          </a:p>
        </p:txBody>
      </p:sp>
      <p:sp>
        <p:nvSpPr>
          <p:cNvPr id="3" name="Inhaltsplatzhalter 2"/>
          <p:cNvSpPr>
            <a:spLocks noGrp="1"/>
          </p:cNvSpPr>
          <p:nvPr>
            <p:ph idx="1"/>
          </p:nvPr>
        </p:nvSpPr>
        <p:spPr/>
        <p:txBody>
          <a:bodyPr/>
          <a:lstStyle/>
          <a:p>
            <a:pPr marL="0" indent="0">
              <a:buNone/>
            </a:pPr>
            <a:r>
              <a:rPr lang="de-DE" dirty="0"/>
              <a:t>Bei einem täglichen </a:t>
            </a:r>
          </a:p>
          <a:p>
            <a:pPr marL="0" indent="0">
              <a:buNone/>
            </a:pPr>
            <a:r>
              <a:rPr lang="de-DE" dirty="0"/>
              <a:t>Fernsehkonsum von </a:t>
            </a:r>
          </a:p>
          <a:p>
            <a:pPr marL="0" indent="0">
              <a:buNone/>
            </a:pPr>
            <a:r>
              <a:rPr lang="de-DE" dirty="0"/>
              <a:t>durchschnittlich </a:t>
            </a:r>
          </a:p>
          <a:p>
            <a:pPr marL="0" indent="0">
              <a:buNone/>
            </a:pPr>
            <a:r>
              <a:rPr lang="de-DE" dirty="0"/>
              <a:t>98 Minuten/Tag werden </a:t>
            </a:r>
          </a:p>
          <a:p>
            <a:pPr marL="0" indent="0">
              <a:buNone/>
            </a:pPr>
            <a:r>
              <a:rPr lang="de-DE" dirty="0"/>
              <a:t>sie (…) mit </a:t>
            </a:r>
            <a:r>
              <a:rPr lang="de-DE" b="1" dirty="0"/>
              <a:t>20.000</a:t>
            </a:r>
            <a:r>
              <a:rPr lang="de-DE" dirty="0"/>
              <a:t> bis </a:t>
            </a:r>
            <a:r>
              <a:rPr lang="de-DE" b="1" dirty="0"/>
              <a:t>40.000</a:t>
            </a:r>
          </a:p>
          <a:p>
            <a:pPr marL="0" indent="0">
              <a:buNone/>
            </a:pPr>
            <a:r>
              <a:rPr lang="de-DE" dirty="0"/>
              <a:t>Spots pro Jahr konfrontiert.</a:t>
            </a:r>
          </a:p>
          <a:p>
            <a:pPr marL="0" indent="0">
              <a:buNone/>
            </a:pPr>
            <a:r>
              <a:rPr lang="de-DE" sz="900" dirty="0"/>
              <a:t>https://www.urbia.de/magazin/freizeit-und-urlaub/buecher-und-medien/wie-die-werbung-kinder-lockt</a:t>
            </a:r>
          </a:p>
        </p:txBody>
      </p:sp>
      <p:pic>
        <p:nvPicPr>
          <p:cNvPr id="4" name="Grafik 3">
            <a:extLst>
              <a:ext uri="{FF2B5EF4-FFF2-40B4-BE49-F238E27FC236}">
                <a16:creationId xmlns:a16="http://schemas.microsoft.com/office/drawing/2014/main" id="{2FEEF0EA-04BB-49C6-9C20-32CCA8BCC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762000"/>
            <a:ext cx="3907922" cy="5511799"/>
          </a:xfrm>
          <a:prstGeom prst="rect">
            <a:avLst/>
          </a:prstGeom>
        </p:spPr>
      </p:pic>
    </p:spTree>
    <p:extLst>
      <p:ext uri="{BB962C8B-B14F-4D97-AF65-F5344CB8AC3E}">
        <p14:creationId xmlns:p14="http://schemas.microsoft.com/office/powerpoint/2010/main" val="40545963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019CD7-992B-481D-85E5-9E5FCF5360F4}"/>
              </a:ext>
            </a:extLst>
          </p:cNvPr>
          <p:cNvSpPr>
            <a:spLocks noGrp="1"/>
          </p:cNvSpPr>
          <p:nvPr>
            <p:ph type="title"/>
          </p:nvPr>
        </p:nvSpPr>
        <p:spPr/>
        <p:txBody>
          <a:bodyPr/>
          <a:lstStyle/>
          <a:p>
            <a:r>
              <a:rPr lang="de-DE" dirty="0"/>
              <a:t>Onlinewelt</a:t>
            </a:r>
          </a:p>
        </p:txBody>
      </p:sp>
      <p:sp>
        <p:nvSpPr>
          <p:cNvPr id="3" name="Inhaltsplatzhalter 2">
            <a:extLst>
              <a:ext uri="{FF2B5EF4-FFF2-40B4-BE49-F238E27FC236}">
                <a16:creationId xmlns:a16="http://schemas.microsoft.com/office/drawing/2014/main" id="{9560CAE0-6060-4530-B630-A4DC96E39BAD}"/>
              </a:ext>
            </a:extLst>
          </p:cNvPr>
          <p:cNvSpPr>
            <a:spLocks noGrp="1"/>
          </p:cNvSpPr>
          <p:nvPr>
            <p:ph sz="quarter" idx="1"/>
          </p:nvPr>
        </p:nvSpPr>
        <p:spPr/>
        <p:txBody>
          <a:bodyPr/>
          <a:lstStyle/>
          <a:p>
            <a:r>
              <a:rPr lang="de-DE" dirty="0"/>
              <a:t>Jede/r berichtet meist von der Schokoladenseite.</a:t>
            </a:r>
          </a:p>
          <a:p>
            <a:r>
              <a:rPr lang="de-DE" dirty="0"/>
              <a:t>Wie begreifen unsere Kinder die Welt aufgrund von viel medialen Einfluss?</a:t>
            </a:r>
          </a:p>
          <a:p>
            <a:r>
              <a:rPr lang="de-DE" dirty="0"/>
              <a:t>Welchen Idealen folgen Sie?</a:t>
            </a:r>
          </a:p>
          <a:p>
            <a:r>
              <a:rPr lang="de-DE" dirty="0"/>
              <a:t>Welche Identität bauen Sie auf?</a:t>
            </a:r>
          </a:p>
          <a:p>
            <a:endParaRPr lang="de-DE" dirty="0"/>
          </a:p>
          <a:p>
            <a:endParaRPr lang="de-DE" dirty="0"/>
          </a:p>
        </p:txBody>
      </p:sp>
      <p:pic>
        <p:nvPicPr>
          <p:cNvPr id="4" name="Grafik 3">
            <a:extLst>
              <a:ext uri="{FF2B5EF4-FFF2-40B4-BE49-F238E27FC236}">
                <a16:creationId xmlns:a16="http://schemas.microsoft.com/office/drawing/2014/main" id="{7E5BEF64-F50C-460C-ABE2-A61FCCECF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871" y="4526385"/>
            <a:ext cx="4562953" cy="2311896"/>
          </a:xfrm>
          <a:prstGeom prst="rect">
            <a:avLst/>
          </a:prstGeom>
        </p:spPr>
      </p:pic>
    </p:spTree>
    <p:extLst>
      <p:ext uri="{BB962C8B-B14F-4D97-AF65-F5344CB8AC3E}">
        <p14:creationId xmlns:p14="http://schemas.microsoft.com/office/powerpoint/2010/main" val="2899860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09547" y="332656"/>
            <a:ext cx="7848872" cy="584775"/>
          </a:xfrm>
          <a:prstGeom prst="rect">
            <a:avLst/>
          </a:prstGeom>
          <a:noFill/>
        </p:spPr>
        <p:txBody>
          <a:bodyPr wrap="square" rtlCol="0">
            <a:spAutoFit/>
          </a:bodyPr>
          <a:lstStyle/>
          <a:p>
            <a:r>
              <a:rPr lang="de-DE" sz="3200" dirty="0"/>
              <a:t>Früher Bravo wöchentlich – heute permanent… </a:t>
            </a:r>
          </a:p>
        </p:txBody>
      </p:sp>
      <p:pic>
        <p:nvPicPr>
          <p:cNvPr id="4" name="Inhaltsplatzhalter 3">
            <a:hlinkClick r:id="rId2" action="ppaction://hlinkfile"/>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763688" y="1628800"/>
            <a:ext cx="5968802" cy="4495800"/>
          </a:xfrm>
        </p:spPr>
      </p:pic>
    </p:spTree>
    <p:extLst>
      <p:ext uri="{BB962C8B-B14F-4D97-AF65-F5344CB8AC3E}">
        <p14:creationId xmlns:p14="http://schemas.microsoft.com/office/powerpoint/2010/main" val="30601523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"Ich möchte weinen, sie ist so perfekt." </a:t>
            </a:r>
          </a:p>
        </p:txBody>
      </p:sp>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702779" y="1600200"/>
            <a:ext cx="5973391" cy="4495800"/>
          </a:xfrm>
        </p:spPr>
      </p:pic>
    </p:spTree>
    <p:extLst>
      <p:ext uri="{BB962C8B-B14F-4D97-AF65-F5344CB8AC3E}">
        <p14:creationId xmlns:p14="http://schemas.microsoft.com/office/powerpoint/2010/main" val="9922334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Rechteck 3"/>
          <p:cNvSpPr/>
          <p:nvPr/>
        </p:nvSpPr>
        <p:spPr>
          <a:xfrm>
            <a:off x="1475656" y="4221088"/>
            <a:ext cx="7110536" cy="1323439"/>
          </a:xfrm>
          <a:prstGeom prst="rect">
            <a:avLst/>
          </a:prstGeom>
        </p:spPr>
        <p:txBody>
          <a:bodyPr wrap="square">
            <a:spAutoFit/>
          </a:bodyPr>
          <a:lstStyle/>
          <a:p>
            <a:r>
              <a:rPr lang="de-DE" sz="4000" dirty="0"/>
              <a:t>Essstörungen nehmen aufgrund von GNTM zu</a:t>
            </a: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199317"/>
            <a:ext cx="4683584" cy="2959679"/>
          </a:xfrm>
          <a:prstGeom prst="rect">
            <a:avLst/>
          </a:prstGeom>
        </p:spPr>
      </p:pic>
    </p:spTree>
    <p:extLst>
      <p:ext uri="{BB962C8B-B14F-4D97-AF65-F5344CB8AC3E}">
        <p14:creationId xmlns:p14="http://schemas.microsoft.com/office/powerpoint/2010/main" val="32394466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Jetzt noch intensiver….</a:t>
            </a:r>
          </a:p>
        </p:txBody>
      </p:sp>
      <p:sp>
        <p:nvSpPr>
          <p:cNvPr id="3" name="Textfeld 2"/>
          <p:cNvSpPr txBox="1"/>
          <p:nvPr/>
        </p:nvSpPr>
        <p:spPr>
          <a:xfrm>
            <a:off x="566700" y="2060848"/>
            <a:ext cx="4365340" cy="2585323"/>
          </a:xfrm>
          <a:prstGeom prst="rect">
            <a:avLst/>
          </a:prstGeom>
          <a:noFill/>
        </p:spPr>
        <p:txBody>
          <a:bodyPr wrap="square" rtlCol="0">
            <a:spAutoFit/>
          </a:bodyPr>
          <a:lstStyle/>
          <a:p>
            <a:endParaRPr lang="de-DE" dirty="0">
              <a:latin typeface="Albertus" panose="020E0702040304020204" pitchFamily="34" charset="0"/>
            </a:endParaRPr>
          </a:p>
          <a:p>
            <a:endParaRPr lang="de-DE" dirty="0">
              <a:latin typeface="Albertus" panose="020E0702040304020204" pitchFamily="34" charset="0"/>
            </a:endParaRPr>
          </a:p>
          <a:p>
            <a:endParaRPr lang="de-DE" dirty="0">
              <a:latin typeface="Albertus" panose="020E0702040304020204" pitchFamily="34" charset="0"/>
            </a:endParaRPr>
          </a:p>
          <a:p>
            <a:endParaRPr lang="de-DE" dirty="0">
              <a:latin typeface="Albertus" panose="020E0702040304020204" pitchFamily="34" charset="0"/>
            </a:endParaRPr>
          </a:p>
          <a:p>
            <a:r>
              <a:rPr lang="de-DE" dirty="0">
                <a:latin typeface="Albertus" panose="020E0702040304020204" pitchFamily="34" charset="0"/>
              </a:rPr>
              <a:t>Die permanente Beschäftigung </a:t>
            </a:r>
          </a:p>
          <a:p>
            <a:r>
              <a:rPr lang="de-DE" dirty="0">
                <a:latin typeface="Albertus" panose="020E0702040304020204" pitchFamily="34" charset="0"/>
              </a:rPr>
              <a:t>mit dem perfekten Vorbild kann zu Minderwertigkeitskomplexen, Stimmungsschwankungen und </a:t>
            </a:r>
          </a:p>
          <a:p>
            <a:r>
              <a:rPr lang="de-DE" dirty="0">
                <a:latin typeface="Albertus" panose="020E0702040304020204" pitchFamily="34" charset="0"/>
              </a:rPr>
              <a:t>Depressionen führen. </a:t>
            </a:r>
          </a:p>
        </p:txBody>
      </p:sp>
      <p:pic>
        <p:nvPicPr>
          <p:cNvPr id="8" name="Inhaltsplatzhalter 7">
            <a:extLst>
              <a:ext uri="{FF2B5EF4-FFF2-40B4-BE49-F238E27FC236}">
                <a16:creationId xmlns:a16="http://schemas.microsoft.com/office/drawing/2014/main" id="{FE91487B-03FC-481E-9203-FE951E7572B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938618" y="1615224"/>
            <a:ext cx="4847711" cy="4838112"/>
          </a:xfrm>
        </p:spPr>
      </p:pic>
    </p:spTree>
    <p:extLst>
      <p:ext uri="{BB962C8B-B14F-4D97-AF65-F5344CB8AC3E}">
        <p14:creationId xmlns:p14="http://schemas.microsoft.com/office/powerpoint/2010/main" val="3534673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TV </a:t>
            </a:r>
            <a:r>
              <a:rPr lang="de-DE" dirty="0">
                <a:solidFill>
                  <a:srgbClr val="C00000"/>
                </a:solidFill>
              </a:rPr>
              <a:t>Werbung</a:t>
            </a:r>
            <a:r>
              <a:rPr lang="de-DE" dirty="0"/>
              <a:t>: Spiegel Online 2011</a:t>
            </a:r>
          </a:p>
        </p:txBody>
      </p:sp>
      <p:sp>
        <p:nvSpPr>
          <p:cNvPr id="3" name="Inhaltsplatzhalter 2"/>
          <p:cNvSpPr>
            <a:spLocks noGrp="1"/>
          </p:cNvSpPr>
          <p:nvPr>
            <p:ph sz="quarter" idx="1"/>
          </p:nvPr>
        </p:nvSpPr>
        <p:spPr/>
        <p:txBody>
          <a:bodyPr/>
          <a:lstStyle/>
          <a:p>
            <a:pPr marL="0" indent="0">
              <a:buNone/>
            </a:pPr>
            <a:r>
              <a:rPr lang="de-DE" dirty="0"/>
              <a:t>„(…) neue Zielgruppe: Menschen zwischen 4 und 24 Monaten. Das sogenannte Baby-Fernsehen ist mittlerweile zu einer 500 Millionen Dollar schweren Industrie gewachsen.“</a:t>
            </a:r>
          </a:p>
          <a:p>
            <a:pPr marL="0" indent="0">
              <a:buNone/>
            </a:pPr>
            <a:endParaRPr lang="de-DE" dirty="0"/>
          </a:p>
          <a:p>
            <a:pPr marL="0" indent="0">
              <a:buNone/>
            </a:pPr>
            <a:endParaRPr lang="de-DE" dirty="0"/>
          </a:p>
        </p:txBody>
      </p:sp>
      <p:pic>
        <p:nvPicPr>
          <p:cNvPr id="4" name="Inhaltsplatzhalt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296" y="5229200"/>
            <a:ext cx="1224136" cy="822620"/>
          </a:xfrm>
          <a:prstGeom prst="rect">
            <a:avLst/>
          </a:prstGeom>
        </p:spPr>
      </p:pic>
      <p:pic>
        <p:nvPicPr>
          <p:cNvPr id="5"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501008"/>
            <a:ext cx="6210399" cy="3250109"/>
          </a:xfrm>
          <a:prstGeom prst="rect">
            <a:avLst/>
          </a:prstGeom>
        </p:spPr>
      </p:pic>
    </p:spTree>
    <p:extLst>
      <p:ext uri="{BB962C8B-B14F-4D97-AF65-F5344CB8AC3E}">
        <p14:creationId xmlns:p14="http://schemas.microsoft.com/office/powerpoint/2010/main" val="1464100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p:cNvSpPr txBox="1"/>
          <p:nvPr/>
        </p:nvSpPr>
        <p:spPr>
          <a:xfrm>
            <a:off x="467544" y="338753"/>
            <a:ext cx="9069426" cy="707886"/>
          </a:xfrm>
          <a:prstGeom prst="rect">
            <a:avLst/>
          </a:prstGeom>
          <a:noFill/>
        </p:spPr>
        <p:txBody>
          <a:bodyPr wrap="square" rtlCol="0">
            <a:spAutoFit/>
          </a:bodyPr>
          <a:lstStyle/>
          <a:p>
            <a:r>
              <a:rPr lang="de-DE" sz="4000" dirty="0">
                <a:latin typeface="Antique Olive" panose="020B0603020204030204" pitchFamily="34" charset="0"/>
              </a:rPr>
              <a:t>Basiskompetenzen</a:t>
            </a:r>
            <a:endParaRPr lang="de-DE" sz="4000" dirty="0"/>
          </a:p>
        </p:txBody>
      </p:sp>
      <p:pic>
        <p:nvPicPr>
          <p:cNvPr id="5" name="Grafik 4">
            <a:extLst>
              <a:ext uri="{FF2B5EF4-FFF2-40B4-BE49-F238E27FC236}">
                <a16:creationId xmlns:a16="http://schemas.microsoft.com/office/drawing/2014/main" id="{259B1FF7-20BB-454B-8AA2-D40DDD7FD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988840"/>
            <a:ext cx="4826000" cy="3619500"/>
          </a:xfrm>
          <a:prstGeom prst="rect">
            <a:avLst/>
          </a:prstGeom>
        </p:spPr>
      </p:pic>
    </p:spTree>
    <p:extLst>
      <p:ext uri="{BB962C8B-B14F-4D97-AF65-F5344CB8AC3E}">
        <p14:creationId xmlns:p14="http://schemas.microsoft.com/office/powerpoint/2010/main" val="858579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p:cNvSpPr txBox="1"/>
          <p:nvPr/>
        </p:nvSpPr>
        <p:spPr>
          <a:xfrm>
            <a:off x="467544" y="338753"/>
            <a:ext cx="9069426" cy="707886"/>
          </a:xfrm>
          <a:prstGeom prst="rect">
            <a:avLst/>
          </a:prstGeom>
          <a:noFill/>
        </p:spPr>
        <p:txBody>
          <a:bodyPr wrap="square" rtlCol="0">
            <a:spAutoFit/>
          </a:bodyPr>
          <a:lstStyle/>
          <a:p>
            <a:r>
              <a:rPr lang="de-DE" sz="4000" dirty="0">
                <a:latin typeface="Antique Olive" panose="020B0603020204030204" pitchFamily="34" charset="0"/>
              </a:rPr>
              <a:t>Basiskompetenzen</a:t>
            </a:r>
            <a:endParaRPr lang="de-DE" sz="4000" dirty="0"/>
          </a:p>
        </p:txBody>
      </p:sp>
      <p:sp>
        <p:nvSpPr>
          <p:cNvPr id="4" name="Textfeld 3"/>
          <p:cNvSpPr txBox="1"/>
          <p:nvPr/>
        </p:nvSpPr>
        <p:spPr>
          <a:xfrm>
            <a:off x="323528" y="1766719"/>
            <a:ext cx="6696744" cy="4524315"/>
          </a:xfrm>
          <a:prstGeom prst="rect">
            <a:avLst/>
          </a:prstGeom>
          <a:noFill/>
        </p:spPr>
        <p:txBody>
          <a:bodyPr wrap="square" rtlCol="0">
            <a:spAutoFit/>
          </a:bodyPr>
          <a:lstStyle/>
          <a:p>
            <a:r>
              <a:rPr lang="de-DE" sz="2800" dirty="0">
                <a:solidFill>
                  <a:srgbClr val="002060"/>
                </a:solidFill>
                <a:latin typeface="Antique Olive" panose="020B0603020204030204" pitchFamily="34" charset="0"/>
              </a:rPr>
              <a:t>Vergleiche:</a:t>
            </a:r>
          </a:p>
          <a:p>
            <a:endParaRPr lang="de-DE" sz="2800" dirty="0">
              <a:solidFill>
                <a:srgbClr val="002060"/>
              </a:solidFill>
              <a:latin typeface="Antique Olive" panose="020B0603020204030204" pitchFamily="34" charset="0"/>
            </a:endParaRPr>
          </a:p>
          <a:p>
            <a:pPr marL="285750" indent="-285750">
              <a:buFont typeface="Arial" panose="020B0604020202020204" pitchFamily="34" charset="0"/>
              <a:buChar char="•"/>
            </a:pPr>
            <a:r>
              <a:rPr lang="de-DE" sz="2800" dirty="0">
                <a:solidFill>
                  <a:srgbClr val="002060"/>
                </a:solidFill>
                <a:latin typeface="Antique Olive" panose="020B0603020204030204" pitchFamily="34" charset="0"/>
              </a:rPr>
              <a:t>Persönliche Begegnungen &gt; virtuelle Begegnungen</a:t>
            </a:r>
          </a:p>
          <a:p>
            <a:endParaRPr lang="de-DE" sz="2800" dirty="0">
              <a:solidFill>
                <a:srgbClr val="002060"/>
              </a:solidFill>
              <a:latin typeface="Antique Olive" panose="020B0603020204030204" pitchFamily="34" charset="0"/>
            </a:endParaRPr>
          </a:p>
          <a:p>
            <a:pPr marL="285750" indent="-285750">
              <a:buFont typeface="Arial" panose="020B0604020202020204" pitchFamily="34" charset="0"/>
              <a:buChar char="•"/>
            </a:pPr>
            <a:r>
              <a:rPr lang="de-DE" sz="2800" dirty="0">
                <a:solidFill>
                  <a:srgbClr val="002060"/>
                </a:solidFill>
                <a:latin typeface="Antique Olive" panose="020B0603020204030204" pitchFamily="34" charset="0"/>
              </a:rPr>
              <a:t>Spiele mit Menschen &gt; Onlinespiele (Sinneserfahrungen &gt;Motorik)</a:t>
            </a:r>
          </a:p>
          <a:p>
            <a:pPr marL="285750" indent="-285750">
              <a:buFont typeface="Arial" panose="020B0604020202020204" pitchFamily="34" charset="0"/>
              <a:buChar char="•"/>
            </a:pPr>
            <a:endParaRPr lang="de-DE" sz="2800" dirty="0">
              <a:solidFill>
                <a:srgbClr val="002060"/>
              </a:solidFill>
              <a:latin typeface="Antique Olive" panose="020B0603020204030204" pitchFamily="34" charset="0"/>
            </a:endParaRPr>
          </a:p>
          <a:p>
            <a:endParaRPr lang="de-DE" sz="2800" dirty="0">
              <a:solidFill>
                <a:srgbClr val="002060"/>
              </a:solidFill>
              <a:latin typeface="Antique Olive" panose="020B0603020204030204" pitchFamily="34" charset="0"/>
            </a:endParaRPr>
          </a:p>
          <a:p>
            <a:endParaRPr lang="de-DE" dirty="0">
              <a:solidFill>
                <a:srgbClr val="002060"/>
              </a:solidFill>
              <a:latin typeface="Antique Olive" panose="020B0603020204030204" pitchFamily="34" charset="0"/>
            </a:endParaRPr>
          </a:p>
          <a:p>
            <a:endParaRPr lang="de-DE" dirty="0">
              <a:solidFill>
                <a:srgbClr val="002060"/>
              </a:solidFill>
              <a:latin typeface="Antique Olive" panose="020B0603020204030204" pitchFamily="34" charset="0"/>
            </a:endParaRPr>
          </a:p>
        </p:txBody>
      </p:sp>
      <p:pic>
        <p:nvPicPr>
          <p:cNvPr id="5" name="Grafik 4">
            <a:extLst>
              <a:ext uri="{FF2B5EF4-FFF2-40B4-BE49-F238E27FC236}">
                <a16:creationId xmlns:a16="http://schemas.microsoft.com/office/drawing/2014/main" id="{259B1FF7-20BB-454B-8AA2-D40DDD7FD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650" y="1015081"/>
            <a:ext cx="1920213" cy="1440160"/>
          </a:xfrm>
          <a:prstGeom prst="rect">
            <a:avLst/>
          </a:prstGeom>
        </p:spPr>
      </p:pic>
    </p:spTree>
    <p:extLst>
      <p:ext uri="{BB962C8B-B14F-4D97-AF65-F5344CB8AC3E}">
        <p14:creationId xmlns:p14="http://schemas.microsoft.com/office/powerpoint/2010/main" val="10937780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p:cNvSpPr txBox="1"/>
          <p:nvPr/>
        </p:nvSpPr>
        <p:spPr>
          <a:xfrm>
            <a:off x="467544" y="338753"/>
            <a:ext cx="9069426" cy="707886"/>
          </a:xfrm>
          <a:prstGeom prst="rect">
            <a:avLst/>
          </a:prstGeom>
          <a:noFill/>
        </p:spPr>
        <p:txBody>
          <a:bodyPr wrap="square" rtlCol="0">
            <a:spAutoFit/>
          </a:bodyPr>
          <a:lstStyle/>
          <a:p>
            <a:r>
              <a:rPr lang="de-DE" sz="4000" dirty="0">
                <a:latin typeface="Antique Olive" panose="020B0603020204030204" pitchFamily="34" charset="0"/>
              </a:rPr>
              <a:t>Basiskompetenzen</a:t>
            </a:r>
            <a:endParaRPr lang="de-DE" sz="4000" dirty="0"/>
          </a:p>
        </p:txBody>
      </p:sp>
      <p:sp>
        <p:nvSpPr>
          <p:cNvPr id="4" name="Textfeld 3"/>
          <p:cNvSpPr txBox="1"/>
          <p:nvPr/>
        </p:nvSpPr>
        <p:spPr>
          <a:xfrm>
            <a:off x="323528" y="1766719"/>
            <a:ext cx="6696744" cy="4339650"/>
          </a:xfrm>
          <a:prstGeom prst="rect">
            <a:avLst/>
          </a:prstGeom>
          <a:noFill/>
        </p:spPr>
        <p:txBody>
          <a:bodyPr wrap="square" rtlCol="0">
            <a:spAutoFit/>
          </a:bodyPr>
          <a:lstStyle/>
          <a:p>
            <a:r>
              <a:rPr lang="de-DE" dirty="0">
                <a:solidFill>
                  <a:srgbClr val="002060"/>
                </a:solidFill>
                <a:latin typeface="Antique Olive" panose="020B0603020204030204" pitchFamily="34" charset="0"/>
              </a:rPr>
              <a:t>Zuerst……</a:t>
            </a:r>
          </a:p>
          <a:p>
            <a:endParaRPr lang="de-DE" sz="2400" dirty="0">
              <a:solidFill>
                <a:srgbClr val="002060"/>
              </a:solidFill>
              <a:latin typeface="Antique Olive" panose="020B0603020204030204" pitchFamily="34" charset="0"/>
            </a:endParaRPr>
          </a:p>
          <a:p>
            <a:pPr marL="285750" indent="-285750">
              <a:buFont typeface="Arial" panose="020B0604020202020204" pitchFamily="34" charset="0"/>
              <a:buChar char="•"/>
            </a:pPr>
            <a:r>
              <a:rPr lang="de-DE" sz="2400" dirty="0">
                <a:solidFill>
                  <a:srgbClr val="002060"/>
                </a:solidFill>
                <a:latin typeface="Antique Olive" panose="020B0603020204030204" pitchFamily="34" charset="0"/>
              </a:rPr>
              <a:t>…(Zeit-)</a:t>
            </a:r>
            <a:r>
              <a:rPr lang="de-DE" sz="2400" b="1" dirty="0">
                <a:solidFill>
                  <a:srgbClr val="002060"/>
                </a:solidFill>
                <a:latin typeface="Antique Olive" panose="020B0603020204030204" pitchFamily="34" charset="0"/>
              </a:rPr>
              <a:t>Strukturen</a:t>
            </a:r>
            <a:r>
              <a:rPr lang="de-DE" sz="2400" dirty="0">
                <a:solidFill>
                  <a:srgbClr val="002060"/>
                </a:solidFill>
                <a:latin typeface="Antique Olive" panose="020B0603020204030204" pitchFamily="34" charset="0"/>
              </a:rPr>
              <a:t> im echten leben &gt; mehr Struktur beim Surfen</a:t>
            </a:r>
          </a:p>
          <a:p>
            <a:pPr marL="285750" indent="-285750">
              <a:buFont typeface="Arial" panose="020B0604020202020204" pitchFamily="34" charset="0"/>
              <a:buChar char="•"/>
            </a:pPr>
            <a:endParaRPr lang="de-DE" sz="2400" dirty="0">
              <a:solidFill>
                <a:srgbClr val="002060"/>
              </a:solidFill>
              <a:latin typeface="Antique Olive" panose="020B0603020204030204" pitchFamily="34" charset="0"/>
            </a:endParaRPr>
          </a:p>
          <a:p>
            <a:pPr marL="285750" indent="-285750">
              <a:buFont typeface="Arial" panose="020B0604020202020204" pitchFamily="34" charset="0"/>
              <a:buChar char="•"/>
            </a:pPr>
            <a:r>
              <a:rPr lang="de-DE" sz="2400" b="1" dirty="0">
                <a:solidFill>
                  <a:srgbClr val="002060"/>
                </a:solidFill>
                <a:latin typeface="Antique Olive" panose="020B0603020204030204" pitchFamily="34" charset="0"/>
              </a:rPr>
              <a:t>…Konzentration</a:t>
            </a:r>
            <a:r>
              <a:rPr lang="de-DE" sz="2400" dirty="0">
                <a:solidFill>
                  <a:srgbClr val="002060"/>
                </a:solidFill>
                <a:latin typeface="Antique Olive" panose="020B0603020204030204" pitchFamily="34" charset="0"/>
              </a:rPr>
              <a:t>, Eintauchen lernen im echten Leben erlernen &gt; Zielgerichtetheit am PC</a:t>
            </a:r>
          </a:p>
          <a:p>
            <a:pPr marL="285750" indent="-285750">
              <a:buFont typeface="Arial" panose="020B0604020202020204" pitchFamily="34" charset="0"/>
              <a:buChar char="•"/>
            </a:pPr>
            <a:endParaRPr lang="de-DE" sz="2400" dirty="0">
              <a:solidFill>
                <a:srgbClr val="002060"/>
              </a:solidFill>
              <a:latin typeface="Antique Olive" panose="020B0603020204030204" pitchFamily="34" charset="0"/>
            </a:endParaRPr>
          </a:p>
          <a:p>
            <a:pPr marL="285750" indent="-285750">
              <a:buFont typeface="Arial" panose="020B0604020202020204" pitchFamily="34" charset="0"/>
              <a:buChar char="•"/>
            </a:pPr>
            <a:r>
              <a:rPr lang="de-DE" sz="2400" b="1" dirty="0">
                <a:solidFill>
                  <a:srgbClr val="002060"/>
                </a:solidFill>
                <a:latin typeface="Antique Olive" panose="020B0603020204030204" pitchFamily="34" charset="0"/>
              </a:rPr>
              <a:t>…Anerkennung</a:t>
            </a:r>
            <a:r>
              <a:rPr lang="de-DE" sz="2400" dirty="0">
                <a:solidFill>
                  <a:srgbClr val="002060"/>
                </a:solidFill>
                <a:latin typeface="Antique Olive" panose="020B0603020204030204" pitchFamily="34" charset="0"/>
              </a:rPr>
              <a:t> zu Hause &gt; Umgang mit </a:t>
            </a:r>
            <a:r>
              <a:rPr lang="de-DE" sz="2400" i="1" dirty="0">
                <a:solidFill>
                  <a:srgbClr val="002060"/>
                </a:solidFill>
                <a:latin typeface="Antique Olive" panose="020B0603020204030204" pitchFamily="34" charset="0"/>
              </a:rPr>
              <a:t>Likes</a:t>
            </a:r>
            <a:r>
              <a:rPr lang="de-DE" sz="2400" dirty="0">
                <a:solidFill>
                  <a:srgbClr val="002060"/>
                </a:solidFill>
                <a:latin typeface="Antique Olive" panose="020B0603020204030204" pitchFamily="34" charset="0"/>
              </a:rPr>
              <a:t> im Netz</a:t>
            </a:r>
          </a:p>
          <a:p>
            <a:endParaRPr lang="de-DE" sz="2400" dirty="0">
              <a:solidFill>
                <a:srgbClr val="002060"/>
              </a:solidFill>
              <a:latin typeface="Antique Olive" panose="020B0603020204030204" pitchFamily="34" charset="0"/>
            </a:endParaRPr>
          </a:p>
          <a:p>
            <a:endParaRPr lang="de-DE" dirty="0">
              <a:solidFill>
                <a:srgbClr val="002060"/>
              </a:solidFill>
              <a:latin typeface="Antique Olive" panose="020B0603020204030204" pitchFamily="34" charset="0"/>
            </a:endParaRPr>
          </a:p>
        </p:txBody>
      </p:sp>
      <p:pic>
        <p:nvPicPr>
          <p:cNvPr id="5" name="Grafik 4">
            <a:extLst>
              <a:ext uri="{FF2B5EF4-FFF2-40B4-BE49-F238E27FC236}">
                <a16:creationId xmlns:a16="http://schemas.microsoft.com/office/drawing/2014/main" id="{259B1FF7-20BB-454B-8AA2-D40DDD7FD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650" y="1015081"/>
            <a:ext cx="1920213" cy="1440160"/>
          </a:xfrm>
          <a:prstGeom prst="rect">
            <a:avLst/>
          </a:prstGeom>
        </p:spPr>
      </p:pic>
    </p:spTree>
    <p:extLst>
      <p:ext uri="{BB962C8B-B14F-4D97-AF65-F5344CB8AC3E}">
        <p14:creationId xmlns:p14="http://schemas.microsoft.com/office/powerpoint/2010/main" val="3698534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D3A74-4B9B-458F-B963-621E2EF94A19}"/>
              </a:ext>
            </a:extLst>
          </p:cNvPr>
          <p:cNvSpPr>
            <a:spLocks noGrp="1"/>
          </p:cNvSpPr>
          <p:nvPr>
            <p:ph type="title"/>
          </p:nvPr>
        </p:nvSpPr>
        <p:spPr/>
        <p:txBody>
          <a:bodyPr>
            <a:normAutofit/>
          </a:bodyPr>
          <a:lstStyle/>
          <a:p>
            <a:r>
              <a:rPr lang="de-DE" dirty="0"/>
              <a:t>Mensch und </a:t>
            </a:r>
            <a:r>
              <a:rPr lang="de-DE" dirty="0" err="1"/>
              <a:t>dig</a:t>
            </a:r>
            <a:r>
              <a:rPr lang="de-DE" dirty="0"/>
              <a:t>. Mediennutzung</a:t>
            </a:r>
          </a:p>
        </p:txBody>
      </p:sp>
      <p:graphicFrame>
        <p:nvGraphicFramePr>
          <p:cNvPr id="6" name="Inhaltsplatzhalter 5">
            <a:extLst>
              <a:ext uri="{FF2B5EF4-FFF2-40B4-BE49-F238E27FC236}">
                <a16:creationId xmlns:a16="http://schemas.microsoft.com/office/drawing/2014/main" id="{B7D3AB4B-0015-4D69-BFA9-ED468E93F253}"/>
              </a:ext>
            </a:extLst>
          </p:cNvPr>
          <p:cNvGraphicFramePr>
            <a:graphicFrameLocks noGrp="1"/>
          </p:cNvGraphicFramePr>
          <p:nvPr>
            <p:ph sz="quarter" idx="1"/>
            <p:extLst>
              <p:ext uri="{D42A27DB-BD31-4B8C-83A1-F6EECF244321}">
                <p14:modId xmlns:p14="http://schemas.microsoft.com/office/powerpoint/2010/main" val="3883921057"/>
              </p:ext>
            </p:extLst>
          </p:nvPr>
        </p:nvGraphicFramePr>
        <p:xfrm>
          <a:off x="612775" y="1600200"/>
          <a:ext cx="8153400"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901992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leichschenkliges Dreieck 2">
            <a:extLst>
              <a:ext uri="{FF2B5EF4-FFF2-40B4-BE49-F238E27FC236}">
                <a16:creationId xmlns:a16="http://schemas.microsoft.com/office/drawing/2014/main" id="{90493109-77A9-463A-98DF-30FD2C1092A9}"/>
              </a:ext>
            </a:extLst>
          </p:cNvPr>
          <p:cNvSpPr/>
          <p:nvPr/>
        </p:nvSpPr>
        <p:spPr>
          <a:xfrm>
            <a:off x="801707" y="254394"/>
            <a:ext cx="7504073" cy="60062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a:t>Lösungen: Bausteine</a:t>
            </a:r>
          </a:p>
        </p:txBody>
      </p:sp>
      <p:graphicFrame>
        <p:nvGraphicFramePr>
          <p:cNvPr id="4" name="Inhaltsplatzhalter 3"/>
          <p:cNvGraphicFramePr>
            <a:graphicFrameLocks noGrp="1"/>
          </p:cNvGraphicFramePr>
          <p:nvPr>
            <p:ph sz="quarter" idx="1"/>
            <p:extLst>
              <p:ext uri="{D42A27DB-BD31-4B8C-83A1-F6EECF244321}">
                <p14:modId xmlns:p14="http://schemas.microsoft.com/office/powerpoint/2010/main" val="683971723"/>
              </p:ext>
            </p:extLst>
          </p:nvPr>
        </p:nvGraphicFramePr>
        <p:xfrm>
          <a:off x="261810" y="1219200"/>
          <a:ext cx="8269542" cy="5384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86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leichschenkliges Dreieck 2">
            <a:extLst>
              <a:ext uri="{FF2B5EF4-FFF2-40B4-BE49-F238E27FC236}">
                <a16:creationId xmlns:a16="http://schemas.microsoft.com/office/drawing/2014/main" id="{90493109-77A9-463A-98DF-30FD2C1092A9}"/>
              </a:ext>
            </a:extLst>
          </p:cNvPr>
          <p:cNvSpPr/>
          <p:nvPr/>
        </p:nvSpPr>
        <p:spPr>
          <a:xfrm>
            <a:off x="1027279" y="617261"/>
            <a:ext cx="7504073" cy="60062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a:t>Lösungen: Bausteine</a:t>
            </a:r>
          </a:p>
        </p:txBody>
      </p:sp>
      <p:graphicFrame>
        <p:nvGraphicFramePr>
          <p:cNvPr id="4" name="Inhaltsplatzhalter 3"/>
          <p:cNvGraphicFramePr>
            <a:graphicFrameLocks noGrp="1"/>
          </p:cNvGraphicFramePr>
          <p:nvPr>
            <p:ph sz="quarter" idx="1"/>
            <p:extLst>
              <p:ext uri="{D42A27DB-BD31-4B8C-83A1-F6EECF244321}">
                <p14:modId xmlns:p14="http://schemas.microsoft.com/office/powerpoint/2010/main" val="841828969"/>
              </p:ext>
            </p:extLst>
          </p:nvPr>
        </p:nvGraphicFramePr>
        <p:xfrm>
          <a:off x="3172853" y="1219200"/>
          <a:ext cx="5332239" cy="326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109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 Kinder stärken</a:t>
            </a:r>
          </a:p>
        </p:txBody>
      </p:sp>
      <p:sp>
        <p:nvSpPr>
          <p:cNvPr id="3" name="Inhaltsplatzhalter 2"/>
          <p:cNvSpPr>
            <a:spLocks noGrp="1"/>
          </p:cNvSpPr>
          <p:nvPr>
            <p:ph sz="quarter" idx="1"/>
          </p:nvPr>
        </p:nvSpPr>
        <p:spPr/>
        <p:txBody>
          <a:bodyPr/>
          <a:lstStyle/>
          <a:p>
            <a:pPr marL="0" indent="0">
              <a:buNone/>
            </a:pPr>
            <a:endParaRPr lang="de-DE" dirty="0"/>
          </a:p>
          <a:p>
            <a:pPr marL="0" indent="0">
              <a:buNone/>
            </a:pPr>
            <a:endParaRPr lang="de-DE" dirty="0"/>
          </a:p>
          <a:p>
            <a:pPr marL="0" indent="0">
              <a:buNone/>
            </a:pP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5" y="2492191"/>
            <a:ext cx="5235634" cy="2823135"/>
          </a:xfrm>
          <a:prstGeom prst="rect">
            <a:avLst/>
          </a:prstGeom>
        </p:spPr>
      </p:pic>
    </p:spTree>
    <p:extLst>
      <p:ext uri="{BB962C8B-B14F-4D97-AF65-F5344CB8AC3E}">
        <p14:creationId xmlns:p14="http://schemas.microsoft.com/office/powerpoint/2010/main" val="32565720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649E9F-4185-40B8-86EF-9C923F305EFC}"/>
              </a:ext>
            </a:extLst>
          </p:cNvPr>
          <p:cNvSpPr>
            <a:spLocks noGrp="1"/>
          </p:cNvSpPr>
          <p:nvPr>
            <p:ph type="title"/>
          </p:nvPr>
        </p:nvSpPr>
        <p:spPr/>
        <p:txBody>
          <a:bodyPr>
            <a:normAutofit fontScale="90000"/>
          </a:bodyPr>
          <a:lstStyle/>
          <a:p>
            <a:r>
              <a:rPr lang="de-DE" dirty="0"/>
              <a:t>Werden Sie selbst zu Wissenschaftler</a:t>
            </a:r>
          </a:p>
        </p:txBody>
      </p:sp>
      <p:sp>
        <p:nvSpPr>
          <p:cNvPr id="3" name="Inhaltsplatzhalter 2">
            <a:extLst>
              <a:ext uri="{FF2B5EF4-FFF2-40B4-BE49-F238E27FC236}">
                <a16:creationId xmlns:a16="http://schemas.microsoft.com/office/drawing/2014/main" id="{62214EBA-DB9B-4C9C-9539-936BFAE5E141}"/>
              </a:ext>
            </a:extLst>
          </p:cNvPr>
          <p:cNvSpPr>
            <a:spLocks noGrp="1"/>
          </p:cNvSpPr>
          <p:nvPr>
            <p:ph sz="quarter" idx="1"/>
          </p:nvPr>
        </p:nvSpPr>
        <p:spPr/>
        <p:txBody>
          <a:bodyPr>
            <a:normAutofit/>
          </a:bodyPr>
          <a:lstStyle/>
          <a:p>
            <a:pPr lvl="1"/>
            <a:r>
              <a:rPr lang="de-DE" sz="1900" dirty="0"/>
              <a:t>Beobachten</a:t>
            </a:r>
          </a:p>
          <a:p>
            <a:pPr lvl="1"/>
            <a:r>
              <a:rPr lang="de-DE" sz="1900" dirty="0"/>
              <a:t>Zuhören</a:t>
            </a:r>
          </a:p>
          <a:p>
            <a:pPr lvl="1"/>
            <a:r>
              <a:rPr lang="de-DE" sz="1900" dirty="0"/>
              <a:t>Begleiten</a:t>
            </a:r>
          </a:p>
          <a:p>
            <a:pPr lvl="1"/>
            <a:r>
              <a:rPr lang="de-DE" sz="1900" dirty="0"/>
              <a:t>Vereinbaren</a:t>
            </a:r>
          </a:p>
          <a:p>
            <a:pPr lvl="1"/>
            <a:r>
              <a:rPr lang="de-DE" sz="1900" dirty="0"/>
              <a:t>Ausprobieren</a:t>
            </a:r>
          </a:p>
          <a:p>
            <a:pPr lvl="1"/>
            <a:r>
              <a:rPr lang="de-DE" sz="1900" dirty="0"/>
              <a:t>Gemeinsam auswerten </a:t>
            </a:r>
          </a:p>
          <a:p>
            <a:pPr lvl="1"/>
            <a:r>
              <a:rPr lang="de-DE" sz="1900" dirty="0"/>
              <a:t>reflektieren</a:t>
            </a:r>
          </a:p>
          <a:p>
            <a:pPr marL="365760" lvl="1" indent="0">
              <a:buNone/>
            </a:pPr>
            <a:endParaRPr lang="de-DE" sz="1900" dirty="0"/>
          </a:p>
        </p:txBody>
      </p:sp>
      <p:pic>
        <p:nvPicPr>
          <p:cNvPr id="5" name="Grafik 4">
            <a:extLst>
              <a:ext uri="{FF2B5EF4-FFF2-40B4-BE49-F238E27FC236}">
                <a16:creationId xmlns:a16="http://schemas.microsoft.com/office/drawing/2014/main" id="{BF15521C-DCC7-438A-8868-5D52109F9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554" y="2492896"/>
            <a:ext cx="5143428" cy="2880320"/>
          </a:xfrm>
          <a:prstGeom prst="rect">
            <a:avLst/>
          </a:prstGeom>
        </p:spPr>
      </p:pic>
    </p:spTree>
    <p:extLst>
      <p:ext uri="{BB962C8B-B14F-4D97-AF65-F5344CB8AC3E}">
        <p14:creationId xmlns:p14="http://schemas.microsoft.com/office/powerpoint/2010/main" val="34868255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B520C-B25D-49BC-8C6A-AA473D9A4FD9}"/>
              </a:ext>
            </a:extLst>
          </p:cNvPr>
          <p:cNvSpPr>
            <a:spLocks noGrp="1"/>
          </p:cNvSpPr>
          <p:nvPr>
            <p:ph type="title"/>
          </p:nvPr>
        </p:nvSpPr>
        <p:spPr/>
        <p:txBody>
          <a:bodyPr/>
          <a:lstStyle/>
          <a:p>
            <a:endParaRPr lang="de-DE"/>
          </a:p>
        </p:txBody>
      </p:sp>
      <p:pic>
        <p:nvPicPr>
          <p:cNvPr id="6" name="Inhaltsplatzhalter 5">
            <a:extLst>
              <a:ext uri="{FF2B5EF4-FFF2-40B4-BE49-F238E27FC236}">
                <a16:creationId xmlns:a16="http://schemas.microsoft.com/office/drawing/2014/main" id="{82F12A50-8D80-4856-987C-BC15DEA1A970}"/>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483768" y="3238729"/>
            <a:ext cx="4575408" cy="3044726"/>
          </a:xfrm>
        </p:spPr>
      </p:pic>
      <p:sp>
        <p:nvSpPr>
          <p:cNvPr id="4" name="Rechteck 3">
            <a:extLst>
              <a:ext uri="{FF2B5EF4-FFF2-40B4-BE49-F238E27FC236}">
                <a16:creationId xmlns:a16="http://schemas.microsoft.com/office/drawing/2014/main" id="{1CED2B3E-B548-46F5-84A1-4C423E92A552}"/>
              </a:ext>
            </a:extLst>
          </p:cNvPr>
          <p:cNvSpPr/>
          <p:nvPr/>
        </p:nvSpPr>
        <p:spPr>
          <a:xfrm>
            <a:off x="2483768" y="1628800"/>
            <a:ext cx="5328592" cy="1200329"/>
          </a:xfrm>
          <a:prstGeom prst="rect">
            <a:avLst/>
          </a:prstGeom>
        </p:spPr>
        <p:txBody>
          <a:bodyPr wrap="square">
            <a:spAutoFit/>
          </a:bodyPr>
          <a:lstStyle/>
          <a:p>
            <a:r>
              <a:rPr lang="de-DE" sz="3600" dirty="0"/>
              <a:t>Medienkonsum ist nicht gleich Medienkonsum</a:t>
            </a:r>
          </a:p>
        </p:txBody>
      </p:sp>
    </p:spTree>
    <p:extLst>
      <p:ext uri="{BB962C8B-B14F-4D97-AF65-F5344CB8AC3E}">
        <p14:creationId xmlns:p14="http://schemas.microsoft.com/office/powerpoint/2010/main" val="9733020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483768" y="1556792"/>
            <a:ext cx="4495800" cy="4495800"/>
          </a:xfrm>
        </p:spPr>
      </p:pic>
    </p:spTree>
    <p:extLst>
      <p:ext uri="{BB962C8B-B14F-4D97-AF65-F5344CB8AC3E}">
        <p14:creationId xmlns:p14="http://schemas.microsoft.com/office/powerpoint/2010/main" val="5841991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BB969-4B08-4704-ADB2-CCBED50F6D01}"/>
              </a:ext>
            </a:extLst>
          </p:cNvPr>
          <p:cNvSpPr>
            <a:spLocks noGrp="1"/>
          </p:cNvSpPr>
          <p:nvPr>
            <p:ph type="title"/>
          </p:nvPr>
        </p:nvSpPr>
        <p:spPr/>
        <p:txBody>
          <a:bodyPr>
            <a:normAutofit/>
          </a:bodyPr>
          <a:lstStyle/>
          <a:p>
            <a:r>
              <a:rPr lang="de-DE" dirty="0"/>
              <a:t>Unterschiedliche Menschentypen</a:t>
            </a:r>
          </a:p>
        </p:txBody>
      </p:sp>
      <p:pic>
        <p:nvPicPr>
          <p:cNvPr id="5" name="Inhaltsplatzhalter 4">
            <a:extLst>
              <a:ext uri="{FF2B5EF4-FFF2-40B4-BE49-F238E27FC236}">
                <a16:creationId xmlns:a16="http://schemas.microsoft.com/office/drawing/2014/main" id="{20AB662C-454C-436A-B006-6073D6A7D50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475656" y="1584584"/>
            <a:ext cx="6336703" cy="4592942"/>
          </a:xfrm>
        </p:spPr>
      </p:pic>
      <p:sp>
        <p:nvSpPr>
          <p:cNvPr id="6" name="Rechteck 5">
            <a:extLst>
              <a:ext uri="{FF2B5EF4-FFF2-40B4-BE49-F238E27FC236}">
                <a16:creationId xmlns:a16="http://schemas.microsoft.com/office/drawing/2014/main" id="{8FD7539C-9B27-41E4-B068-EBD349E6AC13}"/>
              </a:ext>
            </a:extLst>
          </p:cNvPr>
          <p:cNvSpPr/>
          <p:nvPr/>
        </p:nvSpPr>
        <p:spPr>
          <a:xfrm>
            <a:off x="251520" y="5986230"/>
            <a:ext cx="4572000" cy="646331"/>
          </a:xfrm>
          <a:prstGeom prst="rect">
            <a:avLst/>
          </a:prstGeom>
        </p:spPr>
        <p:txBody>
          <a:bodyPr>
            <a:spAutoFit/>
          </a:bodyPr>
          <a:lstStyle/>
          <a:p>
            <a:r>
              <a:rPr lang="de-DE" dirty="0"/>
              <a:t>http://www.fernstudium-psychologie.eu/charaktertypen-und-typologien</a:t>
            </a:r>
          </a:p>
        </p:txBody>
      </p:sp>
    </p:spTree>
    <p:extLst>
      <p:ext uri="{BB962C8B-B14F-4D97-AF65-F5344CB8AC3E}">
        <p14:creationId xmlns:p14="http://schemas.microsoft.com/office/powerpoint/2010/main" val="27758066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solidFill>
                  <a:srgbClr val="00B0F0"/>
                </a:solidFill>
              </a:rPr>
              <a:t>I. Kinder stärken</a:t>
            </a:r>
          </a:p>
        </p:txBody>
      </p:sp>
      <p:sp>
        <p:nvSpPr>
          <p:cNvPr id="3" name="Inhaltsplatzhalter 2"/>
          <p:cNvSpPr>
            <a:spLocks noGrp="1"/>
          </p:cNvSpPr>
          <p:nvPr>
            <p:ph sz="quarter" idx="1"/>
          </p:nvPr>
        </p:nvSpPr>
        <p:spPr>
          <a:xfrm>
            <a:off x="251520" y="1600200"/>
            <a:ext cx="8514528" cy="4495800"/>
          </a:xfrm>
        </p:spPr>
        <p:txBody>
          <a:bodyPr>
            <a:normAutofit/>
          </a:bodyPr>
          <a:lstStyle/>
          <a:p>
            <a:pPr marL="0" indent="0" algn="ctr">
              <a:buNone/>
            </a:pPr>
            <a:r>
              <a:rPr lang="de-DE" b="1" dirty="0">
                <a:solidFill>
                  <a:srgbClr val="FF0000"/>
                </a:solidFill>
              </a:rPr>
              <a:t>„Unsichere Bindungen führen meist </a:t>
            </a:r>
            <a:br>
              <a:rPr lang="de-DE" b="1" dirty="0">
                <a:solidFill>
                  <a:srgbClr val="FF0000"/>
                </a:solidFill>
              </a:rPr>
            </a:br>
            <a:r>
              <a:rPr lang="de-DE" b="1" dirty="0">
                <a:solidFill>
                  <a:srgbClr val="FF0000"/>
                </a:solidFill>
              </a:rPr>
              <a:t>zur riskanteren Nutzung“ </a:t>
            </a:r>
            <a:r>
              <a:rPr lang="de-DE" sz="900" dirty="0"/>
              <a:t>(Ergebnis NRW Studie)</a:t>
            </a:r>
          </a:p>
          <a:p>
            <a:pPr marL="0" indent="0" algn="ctr">
              <a:buNone/>
            </a:pPr>
            <a:endParaRPr lang="de-DE" sz="900" dirty="0"/>
          </a:p>
          <a:p>
            <a:pPr marL="0" indent="0" algn="ctr">
              <a:buNone/>
            </a:pPr>
            <a:endParaRPr lang="de-DE" sz="900" dirty="0"/>
          </a:p>
          <a:p>
            <a:pPr marL="0" indent="0">
              <a:buNone/>
            </a:pPr>
            <a:endParaRPr lang="de-DE" dirty="0"/>
          </a:p>
          <a:p>
            <a:pPr marL="0" indent="0">
              <a:buNone/>
            </a:pPr>
            <a:endParaRPr lang="de-DE" i="1" dirty="0"/>
          </a:p>
          <a:p>
            <a:pPr marL="594360" lvl="2" indent="0">
              <a:buNone/>
            </a:pPr>
            <a:endParaRPr lang="de-DE" dirty="0"/>
          </a:p>
        </p:txBody>
      </p:sp>
      <p:pic>
        <p:nvPicPr>
          <p:cNvPr id="4" name="Grafik 3">
            <a:extLst>
              <a:ext uri="{FF2B5EF4-FFF2-40B4-BE49-F238E27FC236}">
                <a16:creationId xmlns:a16="http://schemas.microsoft.com/office/drawing/2014/main" id="{C26C40E1-44EE-4BE6-B1B8-ECFBFDE3F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362" y="3429000"/>
            <a:ext cx="3823972" cy="2867980"/>
          </a:xfrm>
          <a:prstGeom prst="rect">
            <a:avLst/>
          </a:prstGeom>
        </p:spPr>
      </p:pic>
    </p:spTree>
    <p:extLst>
      <p:ext uri="{BB962C8B-B14F-4D97-AF65-F5344CB8AC3E}">
        <p14:creationId xmlns:p14="http://schemas.microsoft.com/office/powerpoint/2010/main" val="3945094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5921C-28DC-43A3-AB02-D013AE0D6C57}"/>
              </a:ext>
            </a:extLst>
          </p:cNvPr>
          <p:cNvSpPr>
            <a:spLocks noGrp="1"/>
          </p:cNvSpPr>
          <p:nvPr>
            <p:ph type="title"/>
          </p:nvPr>
        </p:nvSpPr>
        <p:spPr/>
        <p:txBody>
          <a:bodyPr/>
          <a:lstStyle/>
          <a:p>
            <a:r>
              <a:rPr lang="de-DE" dirty="0">
                <a:solidFill>
                  <a:srgbClr val="00B0F0"/>
                </a:solidFill>
              </a:rPr>
              <a:t>I. Kinder begleiten</a:t>
            </a:r>
            <a:endParaRPr lang="de-DE" dirty="0"/>
          </a:p>
        </p:txBody>
      </p:sp>
      <p:pic>
        <p:nvPicPr>
          <p:cNvPr id="5" name="Grafik 4">
            <a:extLst>
              <a:ext uri="{FF2B5EF4-FFF2-40B4-BE49-F238E27FC236}">
                <a16:creationId xmlns:a16="http://schemas.microsoft.com/office/drawing/2014/main" id="{B9758DD9-59BA-4F2F-8ACC-D8069A2E7C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5699" y="2204864"/>
            <a:ext cx="5372601" cy="3581734"/>
          </a:xfrm>
          <a:prstGeom prst="rect">
            <a:avLst/>
          </a:prstGeom>
        </p:spPr>
      </p:pic>
    </p:spTree>
    <p:extLst>
      <p:ext uri="{BB962C8B-B14F-4D97-AF65-F5344CB8AC3E}">
        <p14:creationId xmlns:p14="http://schemas.microsoft.com/office/powerpoint/2010/main" val="42192681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5921C-28DC-43A3-AB02-D013AE0D6C57}"/>
              </a:ext>
            </a:extLst>
          </p:cNvPr>
          <p:cNvSpPr>
            <a:spLocks noGrp="1"/>
          </p:cNvSpPr>
          <p:nvPr>
            <p:ph type="title"/>
          </p:nvPr>
        </p:nvSpPr>
        <p:spPr/>
        <p:txBody>
          <a:bodyPr>
            <a:normAutofit/>
          </a:bodyPr>
          <a:lstStyle/>
          <a:p>
            <a:r>
              <a:rPr lang="de-DE" dirty="0"/>
              <a:t>Lassen Sie Ihr Kind auch mal heulen! </a:t>
            </a:r>
          </a:p>
        </p:txBody>
      </p:sp>
      <p:pic>
        <p:nvPicPr>
          <p:cNvPr id="6" name="Grafik 5">
            <a:extLst>
              <a:ext uri="{FF2B5EF4-FFF2-40B4-BE49-F238E27FC236}">
                <a16:creationId xmlns:a16="http://schemas.microsoft.com/office/drawing/2014/main" id="{003F9062-2594-491A-8EDE-8BD298E0E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7174"/>
            <a:ext cx="9144000" cy="4572000"/>
          </a:xfrm>
          <a:prstGeom prst="rect">
            <a:avLst/>
          </a:prstGeom>
        </p:spPr>
      </p:pic>
    </p:spTree>
    <p:extLst>
      <p:ext uri="{BB962C8B-B14F-4D97-AF65-F5344CB8AC3E}">
        <p14:creationId xmlns:p14="http://schemas.microsoft.com/office/powerpoint/2010/main" val="4102320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Freizeit früher und heutzutage….	</a:t>
            </a: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689" y="2541442"/>
            <a:ext cx="4339671" cy="3089845"/>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4293096"/>
            <a:ext cx="3777207" cy="1944216"/>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824" y="1653009"/>
            <a:ext cx="2969509" cy="1983632"/>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168" y="2276872"/>
            <a:ext cx="2983698" cy="2232248"/>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4667" y="4247067"/>
            <a:ext cx="4572000" cy="2286000"/>
          </a:xfrm>
          <a:prstGeom prst="rect">
            <a:avLst/>
          </a:prstGeom>
        </p:spPr>
      </p:pic>
      <p:pic>
        <p:nvPicPr>
          <p:cNvPr id="4" name="Grafik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576" y="1196752"/>
            <a:ext cx="10591801" cy="5543043"/>
          </a:xfrm>
          <a:prstGeom prst="rect">
            <a:avLst/>
          </a:prstGeom>
        </p:spPr>
      </p:pic>
    </p:spTree>
    <p:extLst>
      <p:ext uri="{BB962C8B-B14F-4D97-AF65-F5344CB8AC3E}">
        <p14:creationId xmlns:p14="http://schemas.microsoft.com/office/powerpoint/2010/main" val="397634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78FA7-A6C6-41E2-9698-EA3F56F529C5}"/>
              </a:ext>
            </a:extLst>
          </p:cNvPr>
          <p:cNvSpPr>
            <a:spLocks noGrp="1"/>
          </p:cNvSpPr>
          <p:nvPr>
            <p:ph type="title"/>
          </p:nvPr>
        </p:nvSpPr>
        <p:spPr/>
        <p:txBody>
          <a:bodyPr/>
          <a:lstStyle/>
          <a:p>
            <a:r>
              <a:rPr lang="de-DE" dirty="0"/>
              <a:t>Haltung wirkt!</a:t>
            </a:r>
          </a:p>
        </p:txBody>
      </p:sp>
      <p:sp>
        <p:nvSpPr>
          <p:cNvPr id="3" name="Inhaltsplatzhalter 2">
            <a:extLst>
              <a:ext uri="{FF2B5EF4-FFF2-40B4-BE49-F238E27FC236}">
                <a16:creationId xmlns:a16="http://schemas.microsoft.com/office/drawing/2014/main" id="{745D4271-AE06-4C12-84DE-7FB68184A630}"/>
              </a:ext>
            </a:extLst>
          </p:cNvPr>
          <p:cNvSpPr>
            <a:spLocks noGrp="1"/>
          </p:cNvSpPr>
          <p:nvPr>
            <p:ph sz="quarter" idx="1"/>
          </p:nvPr>
        </p:nvSpPr>
        <p:spPr/>
        <p:txBody>
          <a:bodyPr/>
          <a:lstStyle/>
          <a:p>
            <a:pPr marL="0" indent="0">
              <a:buNone/>
            </a:pPr>
            <a:r>
              <a:rPr lang="de-DE" dirty="0"/>
              <a:t>Was wollen Sie als Eltern?</a:t>
            </a:r>
          </a:p>
          <a:p>
            <a:pPr marL="0" indent="0">
              <a:buNone/>
            </a:pPr>
            <a:endParaRPr lang="de-DE" dirty="0"/>
          </a:p>
          <a:p>
            <a:pPr marL="0" indent="0">
              <a:buNone/>
            </a:pPr>
            <a:endParaRPr lang="de-DE" dirty="0"/>
          </a:p>
        </p:txBody>
      </p:sp>
      <p:pic>
        <p:nvPicPr>
          <p:cNvPr id="5" name="Grafik 4">
            <a:extLst>
              <a:ext uri="{FF2B5EF4-FFF2-40B4-BE49-F238E27FC236}">
                <a16:creationId xmlns:a16="http://schemas.microsoft.com/office/drawing/2014/main" id="{DFABF1D6-7665-4C4C-A5F8-492384776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416463"/>
            <a:ext cx="6397047" cy="4060537"/>
          </a:xfrm>
          <a:prstGeom prst="rect">
            <a:avLst/>
          </a:prstGeom>
        </p:spPr>
      </p:pic>
    </p:spTree>
    <p:extLst>
      <p:ext uri="{BB962C8B-B14F-4D97-AF65-F5344CB8AC3E}">
        <p14:creationId xmlns:p14="http://schemas.microsoft.com/office/powerpoint/2010/main" val="15178768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Klare Zeitstrukturen „antrainieren…“</a:t>
            </a:r>
          </a:p>
        </p:txBody>
      </p:sp>
      <p:sp>
        <p:nvSpPr>
          <p:cNvPr id="3" name="Inhaltsplatzhalter 2"/>
          <p:cNvSpPr>
            <a:spLocks noGrp="1"/>
          </p:cNvSpPr>
          <p:nvPr>
            <p:ph sz="quarter" idx="1"/>
          </p:nvPr>
        </p:nvSpPr>
        <p:spPr/>
        <p:txBody>
          <a:bodyPr/>
          <a:lstStyle/>
          <a:p>
            <a:pPr marL="0" indent="0">
              <a:buNone/>
            </a:pPr>
            <a:endParaRPr lang="de-DE" dirty="0"/>
          </a:p>
          <a:p>
            <a:pPr marL="0" indent="0">
              <a:buNone/>
            </a:pPr>
            <a:r>
              <a:rPr lang="de-DE" dirty="0"/>
              <a:t>Disziplin mit Zeit erlernen durch genau geregelte Zeiten…später Handyzeiten etc…</a:t>
            </a:r>
          </a:p>
          <a:p>
            <a:pPr marL="0" indent="0">
              <a:buNone/>
            </a:pP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2996952"/>
            <a:ext cx="5235634" cy="2823135"/>
          </a:xfrm>
          <a:prstGeom prst="rect">
            <a:avLst/>
          </a:prstGeom>
        </p:spPr>
      </p:pic>
    </p:spTree>
    <p:extLst>
      <p:ext uri="{BB962C8B-B14F-4D97-AF65-F5344CB8AC3E}">
        <p14:creationId xmlns:p14="http://schemas.microsoft.com/office/powerpoint/2010/main" val="22855704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Rituale einplanen</a:t>
            </a:r>
          </a:p>
        </p:txBody>
      </p:sp>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160462" y="1862137"/>
            <a:ext cx="7058025" cy="3971925"/>
          </a:xfrm>
        </p:spPr>
      </p:pic>
    </p:spTree>
    <p:extLst>
      <p:ext uri="{BB962C8B-B14F-4D97-AF65-F5344CB8AC3E}">
        <p14:creationId xmlns:p14="http://schemas.microsoft.com/office/powerpoint/2010/main" val="3239880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In Zahlen ausgedrückt</a:t>
            </a:r>
          </a:p>
        </p:txBody>
      </p:sp>
      <p:sp>
        <p:nvSpPr>
          <p:cNvPr id="3" name="Inhaltsplatzhalter 2"/>
          <p:cNvSpPr>
            <a:spLocks noGrp="1"/>
          </p:cNvSpPr>
          <p:nvPr>
            <p:ph sz="quarter" idx="1"/>
          </p:nvPr>
        </p:nvSpPr>
        <p:spPr/>
        <p:txBody>
          <a:bodyPr>
            <a:normAutofit/>
          </a:bodyPr>
          <a:lstStyle/>
          <a:p>
            <a:pPr marL="365760" lvl="1" indent="0">
              <a:buNone/>
            </a:pPr>
            <a:endParaRPr lang="de-DE" dirty="0"/>
          </a:p>
          <a:p>
            <a:pPr marL="365760" lvl="1" indent="0">
              <a:buNone/>
            </a:pPr>
            <a:endParaRPr lang="de-DE" dirty="0"/>
          </a:p>
          <a:p>
            <a:pPr marL="365760" lvl="1" indent="0">
              <a:buNone/>
            </a:pPr>
            <a:endParaRPr lang="de-DE" dirty="0"/>
          </a:p>
          <a:p>
            <a:pPr lvl="1"/>
            <a:r>
              <a:rPr lang="de-DE" sz="2800" dirty="0"/>
              <a:t>75% der 2-4-jährigen Kinder (U7 bis U9) spielen bereits bis zu </a:t>
            </a:r>
            <a:r>
              <a:rPr lang="de-DE" sz="2800" b="1" dirty="0">
                <a:solidFill>
                  <a:srgbClr val="FF0000"/>
                </a:solidFill>
              </a:rPr>
              <a:t>30 Min</a:t>
            </a:r>
            <a:r>
              <a:rPr lang="de-DE" sz="2800" dirty="0"/>
              <a:t>. mit </a:t>
            </a:r>
            <a:r>
              <a:rPr lang="de-DE" sz="2800" dirty="0" err="1"/>
              <a:t>Smartphones</a:t>
            </a:r>
            <a:endParaRPr lang="de-DE" sz="28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234" y="1524000"/>
            <a:ext cx="2290845" cy="1184920"/>
          </a:xfrm>
          <a:prstGeom prst="rect">
            <a:avLst/>
          </a:prstGeom>
        </p:spPr>
      </p:pic>
    </p:spTree>
    <p:extLst>
      <p:ext uri="{BB962C8B-B14F-4D97-AF65-F5344CB8AC3E}">
        <p14:creationId xmlns:p14="http://schemas.microsoft.com/office/powerpoint/2010/main" val="3519719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quarter" idx="1"/>
          </p:nvPr>
        </p:nvSpPr>
        <p:spPr/>
        <p:txBody>
          <a:bodyPr/>
          <a:lstStyle/>
          <a:p>
            <a:pPr marL="0" indent="0">
              <a:buNone/>
            </a:pPr>
            <a:r>
              <a:rPr lang="de-DE" dirty="0"/>
              <a:t>Nutzungsdauer Sozialer Onlinedienste sind</a:t>
            </a:r>
          </a:p>
          <a:p>
            <a:pPr marL="0" indent="0">
              <a:buNone/>
            </a:pPr>
            <a:r>
              <a:rPr lang="de-DE" dirty="0"/>
              <a:t>pro Tag bei knapp </a:t>
            </a:r>
            <a:r>
              <a:rPr lang="de-DE" b="1" dirty="0">
                <a:solidFill>
                  <a:srgbClr val="FF0000"/>
                </a:solidFill>
              </a:rPr>
              <a:t>drei Stunden</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2636912"/>
            <a:ext cx="3822964" cy="3554162"/>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140968"/>
            <a:ext cx="1916832" cy="1916832"/>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4867" y="4743274"/>
            <a:ext cx="2857500" cy="1447800"/>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4867" y="2069405"/>
            <a:ext cx="1135013" cy="1135013"/>
          </a:xfrm>
          <a:prstGeom prst="rect">
            <a:avLst/>
          </a:prstGeom>
        </p:spPr>
      </p:pic>
      <p:sp>
        <p:nvSpPr>
          <p:cNvPr id="8" name="Rechteck 7"/>
          <p:cNvSpPr/>
          <p:nvPr/>
        </p:nvSpPr>
        <p:spPr>
          <a:xfrm>
            <a:off x="251520" y="6237312"/>
            <a:ext cx="4572000" cy="338554"/>
          </a:xfrm>
          <a:prstGeom prst="rect">
            <a:avLst/>
          </a:prstGeom>
        </p:spPr>
        <p:txBody>
          <a:bodyPr>
            <a:spAutoFit/>
          </a:bodyPr>
          <a:lstStyle/>
          <a:p>
            <a:r>
              <a:rPr lang="de-DE" sz="800" dirty="0"/>
              <a:t>http://www.sueddeutsche.de/digital/social-media-so-suechtig-machen-whatsapp-instagram-und-co-1.3887285</a:t>
            </a:r>
          </a:p>
        </p:txBody>
      </p:sp>
      <p:sp>
        <p:nvSpPr>
          <p:cNvPr id="9" name="Textfeld 8"/>
          <p:cNvSpPr txBox="1"/>
          <p:nvPr/>
        </p:nvSpPr>
        <p:spPr>
          <a:xfrm>
            <a:off x="7812360" y="3501008"/>
            <a:ext cx="774571" cy="369332"/>
          </a:xfrm>
          <a:prstGeom prst="rect">
            <a:avLst/>
          </a:prstGeom>
          <a:noFill/>
        </p:spPr>
        <p:txBody>
          <a:bodyPr wrap="none" rtlCol="0">
            <a:spAutoFit/>
          </a:bodyPr>
          <a:lstStyle/>
          <a:p>
            <a:r>
              <a:rPr lang="de-DE" dirty="0"/>
              <a:t>12-17</a:t>
            </a:r>
          </a:p>
        </p:txBody>
      </p:sp>
    </p:spTree>
    <p:extLst>
      <p:ext uri="{BB962C8B-B14F-4D97-AF65-F5344CB8AC3E}">
        <p14:creationId xmlns:p14="http://schemas.microsoft.com/office/powerpoint/2010/main" val="2838730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Bildschirmkonsum – ein Additionsspiel</a:t>
            </a:r>
          </a:p>
        </p:txBody>
      </p:sp>
      <p:sp>
        <p:nvSpPr>
          <p:cNvPr id="6" name="Textfeld 5"/>
          <p:cNvSpPr txBox="1"/>
          <p:nvPr/>
        </p:nvSpPr>
        <p:spPr>
          <a:xfrm>
            <a:off x="1115616" y="1484784"/>
            <a:ext cx="7128792" cy="5139869"/>
          </a:xfrm>
          <a:prstGeom prst="rect">
            <a:avLst/>
          </a:prstGeom>
          <a:noFill/>
        </p:spPr>
        <p:txBody>
          <a:bodyPr wrap="square" rtlCol="0">
            <a:spAutoFit/>
          </a:bodyPr>
          <a:lstStyle/>
          <a:p>
            <a:r>
              <a:rPr lang="de-DE" sz="2800" dirty="0"/>
              <a:t>Jugendliche und junge Erwachsene</a:t>
            </a:r>
          </a:p>
          <a:p>
            <a:endParaRPr lang="de-DE" sz="2800"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sz="1000" dirty="0"/>
              <a:t>Quellen: Jim Studie 2015 (12 – 19 Jährige); „Digitaler Burnout“, S.13; „Medienkompetenz in der frühen Kindheit: </a:t>
            </a:r>
            <a:r>
              <a:rPr lang="de-DE" sz="1000" dirty="0" err="1"/>
              <a:t>Neuß</a:t>
            </a:r>
            <a:r>
              <a:rPr lang="de-DE" sz="1000" dirty="0"/>
              <a:t>, S.34</a:t>
            </a:r>
          </a:p>
          <a:p>
            <a:pPr marL="285750" indent="-285750">
              <a:buFont typeface="Arial" panose="020B0604020202020204" pitchFamily="34" charset="0"/>
              <a:buChar char="•"/>
            </a:pPr>
            <a:endParaRPr lang="de-DE" dirty="0"/>
          </a:p>
        </p:txBody>
      </p:sp>
      <p:graphicFrame>
        <p:nvGraphicFramePr>
          <p:cNvPr id="3" name="Tabelle 2"/>
          <p:cNvGraphicFramePr>
            <a:graphicFrameLocks noGrp="1"/>
          </p:cNvGraphicFramePr>
          <p:nvPr>
            <p:extLst>
              <p:ext uri="{D42A27DB-BD31-4B8C-83A1-F6EECF244321}">
                <p14:modId xmlns:p14="http://schemas.microsoft.com/office/powerpoint/2010/main" val="371998864"/>
              </p:ext>
            </p:extLst>
          </p:nvPr>
        </p:nvGraphicFramePr>
        <p:xfrm>
          <a:off x="1403648" y="2492896"/>
          <a:ext cx="6096000" cy="22250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de-DE" dirty="0"/>
                    </a:p>
                  </a:txBody>
                  <a:tcPr/>
                </a:tc>
                <a:tc>
                  <a:txBody>
                    <a:bodyPr/>
                    <a:lstStyle/>
                    <a:p>
                      <a:r>
                        <a:rPr lang="de-DE" dirty="0"/>
                        <a:t>Stunden/Tag</a:t>
                      </a:r>
                    </a:p>
                  </a:txBody>
                  <a:tcPr/>
                </a:tc>
                <a:extLst>
                  <a:ext uri="{0D108BD9-81ED-4DB2-BD59-A6C34878D82A}">
                    <a16:rowId xmlns:a16="http://schemas.microsoft.com/office/drawing/2014/main" val="10000"/>
                  </a:ext>
                </a:extLst>
              </a:tr>
              <a:tr h="370840">
                <a:tc>
                  <a:txBody>
                    <a:bodyPr/>
                    <a:lstStyle/>
                    <a:p>
                      <a:r>
                        <a:rPr lang="de-DE" b="1" dirty="0">
                          <a:solidFill>
                            <a:srgbClr val="0070C0"/>
                          </a:solidFill>
                        </a:rPr>
                        <a:t>Handy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rPr>
                        <a:t>2-3</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dirty="0">
                          <a:solidFill>
                            <a:srgbClr val="0070C0"/>
                          </a:solidFill>
                        </a:rPr>
                        <a:t>PC</a:t>
                      </a:r>
                      <a:endParaRPr lang="de-DE" dirty="0">
                        <a:solidFill>
                          <a:srgbClr val="0070C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rPr>
                        <a:t>2</a:t>
                      </a:r>
                    </a:p>
                  </a:txBody>
                  <a:tcPr/>
                </a:tc>
                <a:extLst>
                  <a:ext uri="{0D108BD9-81ED-4DB2-BD59-A6C34878D82A}">
                    <a16:rowId xmlns:a16="http://schemas.microsoft.com/office/drawing/2014/main" val="10002"/>
                  </a:ext>
                </a:extLst>
              </a:tr>
              <a:tr h="370840">
                <a:tc>
                  <a:txBody>
                    <a:bodyPr/>
                    <a:lstStyle/>
                    <a:p>
                      <a:r>
                        <a:rPr lang="de-DE" b="1" dirty="0">
                          <a:solidFill>
                            <a:srgbClr val="0070C0"/>
                          </a:solidFill>
                        </a:rPr>
                        <a:t>TV</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rPr>
                        <a:t>1,5</a:t>
                      </a:r>
                    </a:p>
                  </a:txBody>
                  <a:tcPr/>
                </a:tc>
                <a:extLst>
                  <a:ext uri="{0D108BD9-81ED-4DB2-BD59-A6C34878D82A}">
                    <a16:rowId xmlns:a16="http://schemas.microsoft.com/office/drawing/2014/main" val="10003"/>
                  </a:ext>
                </a:extLst>
              </a:tr>
              <a:tr h="370840">
                <a:tc>
                  <a:txBody>
                    <a:bodyPr/>
                    <a:lstStyle/>
                    <a:p>
                      <a:r>
                        <a:rPr lang="de-DE" b="1" dirty="0">
                          <a:solidFill>
                            <a:srgbClr val="0070C0"/>
                          </a:solidFill>
                        </a:rPr>
                        <a:t>Spiele(-konsolen) </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rPr>
                        <a:t>2-5</a:t>
                      </a:r>
                    </a:p>
                  </a:txBody>
                  <a:tcPr/>
                </a:tc>
                <a:extLst>
                  <a:ext uri="{0D108BD9-81ED-4DB2-BD59-A6C34878D82A}">
                    <a16:rowId xmlns:a16="http://schemas.microsoft.com/office/drawing/2014/main" val="10004"/>
                  </a:ext>
                </a:extLst>
              </a:tr>
              <a:tr h="370840">
                <a:tc>
                  <a:txBody>
                    <a:bodyPr/>
                    <a:lstStyle/>
                    <a:p>
                      <a:r>
                        <a:rPr lang="de-DE" dirty="0"/>
                        <a:t>Summe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u="sng" dirty="0">
                          <a:solidFill>
                            <a:srgbClr val="FF0000"/>
                          </a:solidFill>
                        </a:rPr>
                        <a:t>ca.</a:t>
                      </a:r>
                      <a:r>
                        <a:rPr lang="de-DE" b="1" u="sng" baseline="0" dirty="0">
                          <a:solidFill>
                            <a:srgbClr val="FF0000"/>
                          </a:solidFill>
                        </a:rPr>
                        <a:t> 4-10</a:t>
                      </a:r>
                      <a:endParaRPr lang="de-DE" b="1" u="sng" dirty="0">
                        <a:solidFill>
                          <a:srgbClr val="FF0000"/>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49027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28600"/>
            <a:ext cx="8442520" cy="990600"/>
          </a:xfrm>
        </p:spPr>
        <p:txBody>
          <a:bodyPr>
            <a:normAutofit/>
          </a:bodyPr>
          <a:lstStyle/>
          <a:p>
            <a:r>
              <a:rPr lang="de-DE" dirty="0"/>
              <a:t>Nutzerverhalten v. Kindern</a:t>
            </a:r>
          </a:p>
        </p:txBody>
      </p:sp>
      <p:pic>
        <p:nvPicPr>
          <p:cNvPr id="5" name="Inhaltsplatzhalt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95405" y="3209009"/>
            <a:ext cx="1410072" cy="1410072"/>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099" y="3284984"/>
            <a:ext cx="1563216" cy="1563216"/>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023836"/>
            <a:ext cx="819972" cy="819972"/>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7089" y="1556792"/>
            <a:ext cx="2431567" cy="1512168"/>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8072" y="4520356"/>
            <a:ext cx="1032495" cy="1032495"/>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9818" y="5157192"/>
            <a:ext cx="791318" cy="791318"/>
          </a:xfrm>
          <a:prstGeom prst="rect">
            <a:avLst/>
          </a:prstGeom>
        </p:spPr>
      </p:pic>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8473" y="3515776"/>
            <a:ext cx="603215" cy="603215"/>
          </a:xfrm>
          <a:prstGeom prst="rect">
            <a:avLst/>
          </a:prstGeom>
        </p:spPr>
      </p:pic>
      <p:pic>
        <p:nvPicPr>
          <p:cNvPr id="14" name="Grafik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9632" y="4848200"/>
            <a:ext cx="1263170" cy="1254615"/>
          </a:xfrm>
          <a:prstGeom prst="rect">
            <a:avLst/>
          </a:prstGeom>
        </p:spPr>
      </p:pic>
      <p:pic>
        <p:nvPicPr>
          <p:cNvPr id="15" name="Grafik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8614" y="5462077"/>
            <a:ext cx="1311204" cy="1311204"/>
          </a:xfrm>
          <a:prstGeom prst="rect">
            <a:avLst/>
          </a:prstGeom>
        </p:spPr>
      </p:pic>
      <p:pic>
        <p:nvPicPr>
          <p:cNvPr id="18" name="Inhaltsplatzhalter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8587" y="1859882"/>
            <a:ext cx="2760801" cy="1855259"/>
          </a:xfrm>
          <a:prstGeom prst="rect">
            <a:avLst/>
          </a:prstGeom>
        </p:spPr>
      </p:pic>
      <p:pic>
        <p:nvPicPr>
          <p:cNvPr id="16" name="Grafik 15">
            <a:extLst>
              <a:ext uri="{FF2B5EF4-FFF2-40B4-BE49-F238E27FC236}">
                <a16:creationId xmlns:a16="http://schemas.microsoft.com/office/drawing/2014/main" id="{4492B762-38D3-41EA-9602-1497F6C448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68339" y="5224610"/>
            <a:ext cx="2857500" cy="1447800"/>
          </a:xfrm>
          <a:prstGeom prst="rect">
            <a:avLst/>
          </a:prstGeom>
        </p:spPr>
      </p:pic>
    </p:spTree>
    <p:extLst>
      <p:ext uri="{BB962C8B-B14F-4D97-AF65-F5344CB8AC3E}">
        <p14:creationId xmlns:p14="http://schemas.microsoft.com/office/powerpoint/2010/main" val="242290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Wie nutzen 6-14-jährige das Handy?</a:t>
            </a:r>
            <a:endParaRPr lang="de-DE" dirty="0"/>
          </a:p>
        </p:txBody>
      </p:sp>
      <p:sp>
        <p:nvSpPr>
          <p:cNvPr id="3" name="Inhaltsplatzhalter 2"/>
          <p:cNvSpPr>
            <a:spLocks noGrp="1"/>
          </p:cNvSpPr>
          <p:nvPr>
            <p:ph sz="quarter" idx="1"/>
          </p:nvPr>
        </p:nvSpPr>
        <p:spPr/>
        <p:txBody>
          <a:bodyPr/>
          <a:lstStyle/>
          <a:p>
            <a:r>
              <a:rPr lang="de-DE" dirty="0"/>
              <a:t>38%: Kommunikation via </a:t>
            </a:r>
            <a:r>
              <a:rPr lang="de-DE" b="1" dirty="0">
                <a:solidFill>
                  <a:srgbClr val="FF0000"/>
                </a:solidFill>
              </a:rPr>
              <a:t>Textnachrichten</a:t>
            </a:r>
          </a:p>
          <a:p>
            <a:r>
              <a:rPr lang="de-DE" dirty="0"/>
              <a:t>50% der Nutzer spielt regelmäßig </a:t>
            </a:r>
            <a:r>
              <a:rPr lang="de-DE" b="1" dirty="0">
                <a:solidFill>
                  <a:srgbClr val="0070C0"/>
                </a:solidFill>
              </a:rPr>
              <a:t>Spiele</a:t>
            </a:r>
          </a:p>
          <a:p>
            <a:endParaRPr lang="de-DE" b="1" dirty="0">
              <a:solidFill>
                <a:srgbClr val="0070C0"/>
              </a:solidFill>
            </a:endParaRPr>
          </a:p>
          <a:p>
            <a:pPr marL="0" indent="0" algn="r">
              <a:buNone/>
            </a:pPr>
            <a:r>
              <a:rPr lang="de-DE" sz="1000" dirty="0"/>
              <a:t>KIM Studie 2016</a:t>
            </a:r>
            <a:endParaRPr lang="de-DE" sz="1000" b="1" dirty="0">
              <a:solidFill>
                <a:srgbClr val="0070C0"/>
              </a:solidFill>
            </a:endParaRPr>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605" y="3796083"/>
            <a:ext cx="1044327" cy="1044327"/>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297" y="4005064"/>
            <a:ext cx="843435" cy="837723"/>
          </a:xfrm>
          <a:prstGeom prst="rect">
            <a:avLst/>
          </a:prstGeom>
        </p:spPr>
      </p:pic>
    </p:spTree>
    <p:extLst>
      <p:ext uri="{BB962C8B-B14F-4D97-AF65-F5344CB8AC3E}">
        <p14:creationId xmlns:p14="http://schemas.microsoft.com/office/powerpoint/2010/main" val="192051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Was macht dieser übermäßige Konsum mit uns?</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556792"/>
            <a:ext cx="8437190" cy="4739188"/>
          </a:xfrm>
          <a:prstGeom prst="rect">
            <a:avLst/>
          </a:prstGeom>
        </p:spPr>
      </p:pic>
    </p:spTree>
    <p:extLst>
      <p:ext uri="{BB962C8B-B14F-4D97-AF65-F5344CB8AC3E}">
        <p14:creationId xmlns:p14="http://schemas.microsoft.com/office/powerpoint/2010/main" val="4223134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Einleitung</a:t>
            </a:r>
          </a:p>
        </p:txBody>
      </p:sp>
      <p:sp>
        <p:nvSpPr>
          <p:cNvPr id="3" name="Inhaltsplatzhalter 2"/>
          <p:cNvSpPr>
            <a:spLocks noGrp="1"/>
          </p:cNvSpPr>
          <p:nvPr>
            <p:ph sz="quarter" idx="1"/>
          </p:nvPr>
        </p:nvSpPr>
        <p:spPr/>
        <p:txBody>
          <a:bodyPr>
            <a:normAutofit/>
          </a:bodyPr>
          <a:lstStyle/>
          <a:p>
            <a:r>
              <a:rPr lang="de-DE" dirty="0"/>
              <a:t>Martin Seidl</a:t>
            </a:r>
          </a:p>
          <a:p>
            <a:pPr lvl="1"/>
            <a:r>
              <a:rPr lang="de-DE" dirty="0"/>
              <a:t>2 Kinder</a:t>
            </a:r>
          </a:p>
          <a:p>
            <a:pPr lvl="1"/>
            <a:r>
              <a:rPr lang="de-DE" dirty="0"/>
              <a:t>Dipl. Sozialpädagoge (FH)</a:t>
            </a:r>
          </a:p>
          <a:p>
            <a:pPr lvl="1"/>
            <a:r>
              <a:rPr lang="de-DE" sz="2400" dirty="0"/>
              <a:t>Selbst gerne User</a:t>
            </a:r>
            <a:endParaRPr lang="de-DE" dirty="0">
              <a:solidFill>
                <a:srgbClr val="FF0000"/>
              </a:solidFill>
            </a:endParaRPr>
          </a:p>
          <a:p>
            <a:pPr marL="274320" lvl="1" indent="0">
              <a:buNone/>
            </a:pPr>
            <a:endParaRPr lang="de-DE" dirty="0"/>
          </a:p>
        </p:txBody>
      </p:sp>
    </p:spTree>
    <p:extLst>
      <p:ext uri="{BB962C8B-B14F-4D97-AF65-F5344CB8AC3E}">
        <p14:creationId xmlns:p14="http://schemas.microsoft.com/office/powerpoint/2010/main" val="420525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sz="quarter" idx="1"/>
          </p:nvPr>
        </p:nvSpPr>
        <p:spPr/>
        <p:txBody>
          <a:bodyPr>
            <a:normAutofit/>
          </a:bodyPr>
          <a:lstStyle/>
          <a:p>
            <a:pPr marL="365760" lvl="1" indent="0">
              <a:buNone/>
            </a:pPr>
            <a:r>
              <a:rPr lang="de-DE" dirty="0"/>
              <a:t>Zusammenhang zwischen </a:t>
            </a:r>
            <a:r>
              <a:rPr lang="de-DE" b="1" dirty="0"/>
              <a:t>Sprachentwicklungsstörungen</a:t>
            </a:r>
            <a:r>
              <a:rPr lang="de-DE" dirty="0"/>
              <a:t> und der </a:t>
            </a:r>
            <a:r>
              <a:rPr lang="de-DE" b="1" dirty="0"/>
              <a:t>Nutzungsdauer</a:t>
            </a:r>
            <a:r>
              <a:rPr lang="de-DE" dirty="0"/>
              <a:t> digitaler Medien</a:t>
            </a:r>
          </a:p>
          <a:p>
            <a:pPr lvl="1"/>
            <a:endParaRPr lang="de-DE" dirty="0"/>
          </a:p>
          <a:p>
            <a:pPr marL="365760" lvl="1" indent="0">
              <a:buNone/>
            </a:pPr>
            <a:endParaRPr lang="de-DE" dirty="0"/>
          </a:p>
          <a:p>
            <a:pPr marL="365760" lvl="1" indent="0">
              <a:buNone/>
            </a:pP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242" y="116632"/>
            <a:ext cx="2098823" cy="1085598"/>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3429000"/>
            <a:ext cx="5306194" cy="2983647"/>
          </a:xfrm>
          <a:prstGeom prst="rect">
            <a:avLst/>
          </a:prstGeom>
        </p:spPr>
      </p:pic>
    </p:spTree>
    <p:extLst>
      <p:ext uri="{BB962C8B-B14F-4D97-AF65-F5344CB8AC3E}">
        <p14:creationId xmlns:p14="http://schemas.microsoft.com/office/powerpoint/2010/main" val="1183749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Augen und Kurzsichtigkeit</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192800"/>
            <a:ext cx="5940152" cy="3061934"/>
          </a:xfrm>
          <a:prstGeom prst="rect">
            <a:avLst/>
          </a:prstGeom>
        </p:spPr>
      </p:pic>
      <p:pic>
        <p:nvPicPr>
          <p:cNvPr id="4" name="Inhaltsplatzhalt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79512" y="2381174"/>
            <a:ext cx="4784783" cy="3747120"/>
          </a:xfrm>
        </p:spPr>
      </p:pic>
    </p:spTree>
    <p:extLst>
      <p:ext uri="{BB962C8B-B14F-4D97-AF65-F5344CB8AC3E}">
        <p14:creationId xmlns:p14="http://schemas.microsoft.com/office/powerpoint/2010/main" val="667735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Bildschirme versus Bewegung</a:t>
            </a:r>
          </a:p>
        </p:txBody>
      </p:sp>
      <p:sp>
        <p:nvSpPr>
          <p:cNvPr id="3" name="Inhaltsplatzhalter 2"/>
          <p:cNvSpPr>
            <a:spLocks noGrp="1"/>
          </p:cNvSpPr>
          <p:nvPr>
            <p:ph sz="quarter" idx="1"/>
          </p:nvPr>
        </p:nvSpPr>
        <p:spPr>
          <a:xfrm>
            <a:off x="4480434" y="1600200"/>
            <a:ext cx="4285614" cy="4495800"/>
          </a:xfrm>
        </p:spPr>
        <p:txBody>
          <a:bodyPr>
            <a:normAutofit/>
          </a:bodyPr>
          <a:lstStyle/>
          <a:p>
            <a:pPr marL="0" indent="0">
              <a:buNone/>
            </a:pPr>
            <a:r>
              <a:rPr lang="de-DE" sz="2600" dirty="0"/>
              <a:t>Wenig Bewegung sogar riskanter für einen vorzeitigen Tod, als Übergewicht. </a:t>
            </a:r>
            <a:r>
              <a:rPr lang="de-DE" sz="1200" dirty="0"/>
              <a:t>- UNI Cambridge</a:t>
            </a:r>
          </a:p>
          <a:p>
            <a:pPr marL="0" indent="0">
              <a:buNone/>
            </a:pPr>
            <a:r>
              <a:rPr lang="de-DE" sz="1000" dirty="0">
                <a:solidFill>
                  <a:srgbClr val="002060"/>
                </a:solidFill>
              </a:rPr>
              <a:t>Quelle: </a:t>
            </a:r>
            <a:r>
              <a:rPr lang="de-DE" sz="1000" dirty="0"/>
              <a:t>www.wiwo.de/technologie/forschung/gefaehrlicher-bewegungsmangel-die-deutschen-sitzen-zu-viel/11281712.html</a:t>
            </a:r>
          </a:p>
          <a:p>
            <a:pPr marL="0" indent="0">
              <a:buNone/>
            </a:pPr>
            <a:endParaRPr lang="de-DE" sz="2400" dirty="0"/>
          </a:p>
          <a:p>
            <a:pPr marL="0" indent="0">
              <a:buNone/>
            </a:pPr>
            <a:r>
              <a:rPr lang="de-DE" sz="2400" dirty="0"/>
              <a:t>„Sitzen ist ein Risikofaktor, ähnlich wie Rauchen“, </a:t>
            </a:r>
            <a:r>
              <a:rPr lang="de-DE" sz="1400" dirty="0"/>
              <a:t>UNI Regensburg</a:t>
            </a:r>
          </a:p>
          <a:p>
            <a:pPr marL="0" indent="0">
              <a:buNone/>
            </a:pPr>
            <a:r>
              <a:rPr lang="de-DE" sz="1100" dirty="0"/>
              <a:t>Quelle: www.welt.de/gesundheit/article130891138/Sitzen-gefaehrdet-Ihre-Gesundheit.html</a:t>
            </a:r>
          </a:p>
          <a:p>
            <a:pPr marL="0" indent="0">
              <a:buNone/>
            </a:pPr>
            <a:endParaRPr lang="de-DE" sz="2400" dirty="0"/>
          </a:p>
          <a:p>
            <a:pPr marL="0" indent="0">
              <a:buNone/>
            </a:pPr>
            <a:endParaRPr lang="de-DE" sz="24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600200"/>
            <a:ext cx="4156906" cy="4781128"/>
          </a:xfrm>
          <a:prstGeom prst="rect">
            <a:avLst/>
          </a:prstGeom>
        </p:spPr>
      </p:pic>
    </p:spTree>
    <p:extLst>
      <p:ext uri="{BB962C8B-B14F-4D97-AF65-F5344CB8AC3E}">
        <p14:creationId xmlns:p14="http://schemas.microsoft.com/office/powerpoint/2010/main" val="953614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Frontallappen	</a:t>
            </a:r>
          </a:p>
        </p:txBody>
      </p:sp>
      <p:sp>
        <p:nvSpPr>
          <p:cNvPr id="3" name="Inhaltsplatzhalter 2"/>
          <p:cNvSpPr>
            <a:spLocks noGrp="1"/>
          </p:cNvSpPr>
          <p:nvPr>
            <p:ph sz="quarter" idx="1"/>
          </p:nvPr>
        </p:nvSpPr>
        <p:spPr/>
        <p:txBody>
          <a:bodyPr>
            <a:normAutofit/>
          </a:bodyPr>
          <a:lstStyle/>
          <a:p>
            <a:endParaRPr lang="de-DE" dirty="0"/>
          </a:p>
          <a:p>
            <a:endParaRPr lang="de-DE" dirty="0"/>
          </a:p>
          <a:p>
            <a:endParaRPr lang="de-DE" dirty="0"/>
          </a:p>
          <a:p>
            <a:endParaRPr lang="de-DE" dirty="0"/>
          </a:p>
          <a:p>
            <a:pPr marL="0" indent="0">
              <a:buNone/>
            </a:pPr>
            <a:r>
              <a:rPr lang="de-DE" dirty="0"/>
              <a:t>„Wenn man oft die Onlinespiele nutzt, treten Veränderungen im Frontallappen auf! (…) wichtige Areale im Frontallappen </a:t>
            </a:r>
            <a:r>
              <a:rPr lang="de-DE" b="1" dirty="0"/>
              <a:t>verkümmern</a:t>
            </a:r>
            <a:r>
              <a:rPr lang="de-DE" dirty="0"/>
              <a:t>!“</a:t>
            </a:r>
          </a:p>
          <a:p>
            <a:pPr algn="r"/>
            <a:r>
              <a:rPr lang="de-DE" sz="1400" dirty="0"/>
              <a:t>– </a:t>
            </a:r>
            <a:r>
              <a:rPr lang="de-DE" sz="1600" dirty="0"/>
              <a:t>Kim Dai Jin, Prof. Psychiatrie, Seoul</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548680"/>
            <a:ext cx="4039164" cy="2591162"/>
          </a:xfrm>
          <a:prstGeom prst="rect">
            <a:avLst/>
          </a:prstGeom>
        </p:spPr>
      </p:pic>
    </p:spTree>
    <p:extLst>
      <p:ext uri="{BB962C8B-B14F-4D97-AF65-F5344CB8AC3E}">
        <p14:creationId xmlns:p14="http://schemas.microsoft.com/office/powerpoint/2010/main" val="1863982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Frontallappen	</a:t>
            </a:r>
          </a:p>
        </p:txBody>
      </p:sp>
      <p:sp>
        <p:nvSpPr>
          <p:cNvPr id="3" name="Inhaltsplatzhalter 2"/>
          <p:cNvSpPr>
            <a:spLocks noGrp="1"/>
          </p:cNvSpPr>
          <p:nvPr>
            <p:ph sz="quarter" idx="1"/>
          </p:nvPr>
        </p:nvSpPr>
        <p:spPr/>
        <p:txBody>
          <a:bodyPr>
            <a:normAutofit/>
          </a:bodyPr>
          <a:lstStyle/>
          <a:p>
            <a:endParaRPr lang="de-DE" dirty="0"/>
          </a:p>
          <a:p>
            <a:endParaRPr lang="de-DE" dirty="0"/>
          </a:p>
          <a:p>
            <a:endParaRPr lang="de-DE" dirty="0"/>
          </a:p>
          <a:p>
            <a:endParaRPr lang="de-DE" dirty="0"/>
          </a:p>
          <a:p>
            <a:pPr marL="0" indent="0">
              <a:buNone/>
            </a:pPr>
            <a:r>
              <a:rPr lang="de-DE" dirty="0"/>
              <a:t>„(…) geringere Dichte der weißen Substanz….</a:t>
            </a:r>
          </a:p>
          <a:p>
            <a:pPr marL="0" indent="0">
              <a:buNone/>
            </a:pPr>
            <a:r>
              <a:rPr lang="de-DE" dirty="0"/>
              <a:t>schlechtere </a:t>
            </a:r>
            <a:r>
              <a:rPr lang="de-DE" b="1" dirty="0"/>
              <a:t>Impulskontrolle</a:t>
            </a:r>
            <a:r>
              <a:rPr lang="de-DE" dirty="0"/>
              <a:t> und </a:t>
            </a:r>
            <a:r>
              <a:rPr lang="de-DE" b="1" dirty="0"/>
              <a:t>Urteilsvermögen</a:t>
            </a:r>
            <a:r>
              <a:rPr lang="de-DE" dirty="0"/>
              <a:t> ähnlich wie bei substanzbezogenen Abhängigkeiten.“</a:t>
            </a:r>
          </a:p>
          <a:p>
            <a:pPr marL="0" indent="0">
              <a:buNone/>
            </a:pPr>
            <a:endParaRPr lang="de-DE" dirty="0"/>
          </a:p>
          <a:p>
            <a:pPr marL="0" indent="0" algn="r">
              <a:buNone/>
            </a:pPr>
            <a:r>
              <a:rPr lang="de-DE" sz="1300" dirty="0"/>
              <a:t>Quelle: Münchner Merkur, 10.10.17</a:t>
            </a:r>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548680"/>
            <a:ext cx="4039164" cy="2591162"/>
          </a:xfrm>
          <a:prstGeom prst="rect">
            <a:avLst/>
          </a:prstGeom>
        </p:spPr>
      </p:pic>
    </p:spTree>
    <p:extLst>
      <p:ext uri="{BB962C8B-B14F-4D97-AF65-F5344CB8AC3E}">
        <p14:creationId xmlns:p14="http://schemas.microsoft.com/office/powerpoint/2010/main" val="3531920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Frontallappen</a:t>
            </a:r>
          </a:p>
        </p:txBody>
      </p:sp>
      <p:sp>
        <p:nvSpPr>
          <p:cNvPr id="3" name="Inhaltsplatzhalter 2"/>
          <p:cNvSpPr>
            <a:spLocks noGrp="1"/>
          </p:cNvSpPr>
          <p:nvPr>
            <p:ph sz="quarter" idx="1"/>
          </p:nvPr>
        </p:nvSpPr>
        <p:spPr/>
        <p:txBody>
          <a:bodyPr>
            <a:normAutofit/>
          </a:bodyPr>
          <a:lstStyle/>
          <a:p>
            <a:pPr lvl="1"/>
            <a:endParaRPr lang="de-DE" dirty="0"/>
          </a:p>
          <a:p>
            <a:pPr lvl="1"/>
            <a:endParaRPr lang="de-DE" dirty="0"/>
          </a:p>
          <a:p>
            <a:pPr lvl="1"/>
            <a:endParaRPr lang="de-DE" dirty="0"/>
          </a:p>
          <a:p>
            <a:pPr lvl="1"/>
            <a:endParaRPr lang="de-DE" dirty="0"/>
          </a:p>
          <a:p>
            <a:pPr marL="365760" lvl="1" indent="0">
              <a:buNone/>
            </a:pPr>
            <a:r>
              <a:rPr lang="de-DE" dirty="0"/>
              <a:t>„Sich in andere hineinversetzen können“ </a:t>
            </a:r>
          </a:p>
          <a:p>
            <a:pPr marL="365760" lvl="1" indent="0" algn="r">
              <a:buNone/>
            </a:pPr>
            <a:r>
              <a:rPr lang="de-DE" sz="1200" dirty="0"/>
              <a:t>– Hirnforscher Gerald Hüter</a:t>
            </a:r>
          </a:p>
          <a:p>
            <a:pPr marL="365760" lvl="1" indent="0">
              <a:buNone/>
            </a:pP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548680"/>
            <a:ext cx="4039164" cy="2591162"/>
          </a:xfrm>
          <a:prstGeom prst="rect">
            <a:avLst/>
          </a:prstGeom>
        </p:spPr>
      </p:pic>
    </p:spTree>
    <p:extLst>
      <p:ext uri="{BB962C8B-B14F-4D97-AF65-F5344CB8AC3E}">
        <p14:creationId xmlns:p14="http://schemas.microsoft.com/office/powerpoint/2010/main" val="1078377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80836" y="425563"/>
            <a:ext cx="8107588" cy="5670437"/>
          </a:xfrm>
        </p:spPr>
      </p:pic>
    </p:spTree>
    <p:extLst>
      <p:ext uri="{BB962C8B-B14F-4D97-AF65-F5344CB8AC3E}">
        <p14:creationId xmlns:p14="http://schemas.microsoft.com/office/powerpoint/2010/main" val="3844424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sz="quarter" idx="1"/>
          </p:nvPr>
        </p:nvGraphicFramePr>
        <p:xfrm>
          <a:off x="467544" y="620691"/>
          <a:ext cx="8064896" cy="6039532"/>
        </p:xfrm>
        <a:graphic>
          <a:graphicData uri="http://schemas.openxmlformats.org/drawingml/2006/table">
            <a:tbl>
              <a:tblPr firstRow="1" firstCol="1" bandRow="1">
                <a:tableStyleId>{5C22544A-7EE6-4342-B048-85BDC9FD1C3A}</a:tableStyleId>
              </a:tblPr>
              <a:tblGrid>
                <a:gridCol w="4032448">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159236">
                <a:tc>
                  <a:txBody>
                    <a:bodyPr/>
                    <a:lstStyle/>
                    <a:p>
                      <a:pPr>
                        <a:spcAft>
                          <a:spcPts val="0"/>
                        </a:spcAft>
                      </a:pPr>
                      <a:r>
                        <a:rPr lang="de-DE" sz="700" dirty="0">
                          <a:effectLst/>
                        </a:rPr>
                        <a:t>10.01. 18:15</a:t>
                      </a:r>
                      <a:endParaRPr lang="de-DE" sz="700" dirty="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00"/>
                  </a:ext>
                </a:extLst>
              </a:tr>
              <a:tr h="159236">
                <a:tc>
                  <a:txBody>
                    <a:bodyPr/>
                    <a:lstStyle/>
                    <a:p>
                      <a:pPr>
                        <a:spcAft>
                          <a:spcPts val="0"/>
                        </a:spcAft>
                      </a:pPr>
                      <a:r>
                        <a:rPr lang="de-DE" sz="700">
                          <a:effectLst/>
                        </a:rPr>
                        <a:t>10.01. 18:14</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01"/>
                  </a:ext>
                </a:extLst>
              </a:tr>
              <a:tr h="159236">
                <a:tc>
                  <a:txBody>
                    <a:bodyPr/>
                    <a:lstStyle/>
                    <a:p>
                      <a:pPr>
                        <a:spcAft>
                          <a:spcPts val="0"/>
                        </a:spcAft>
                      </a:pPr>
                      <a:r>
                        <a:rPr lang="de-DE" sz="700">
                          <a:effectLst/>
                        </a:rPr>
                        <a:t>10.01. 17:40</a:t>
                      </a:r>
                      <a:endParaRPr lang="de-DE" sz="700">
                        <a:effectLst/>
                        <a:latin typeface="Times New Roman"/>
                        <a:ea typeface="Calibri"/>
                      </a:endParaRPr>
                    </a:p>
                  </a:txBody>
                  <a:tcPr marL="5581" marR="5581" marT="5581" marB="5581" anchor="ctr"/>
                </a:tc>
                <a:tc>
                  <a:txBody>
                    <a:bodyPr/>
                    <a:lstStyle/>
                    <a:p>
                      <a:pPr>
                        <a:spcAft>
                          <a:spcPts val="0"/>
                        </a:spcAft>
                      </a:pPr>
                      <a:r>
                        <a:rPr lang="de-DE" sz="700" dirty="0">
                          <a:effectLst/>
                        </a:rPr>
                        <a:t>WhatsApp</a:t>
                      </a:r>
                      <a:endParaRPr lang="de-DE" sz="700" dirty="0">
                        <a:effectLst/>
                        <a:latin typeface="Times New Roman"/>
                        <a:ea typeface="Calibri"/>
                      </a:endParaRPr>
                    </a:p>
                  </a:txBody>
                  <a:tcPr marL="5581" marR="5581" marT="5581" marB="5581" anchor="ctr"/>
                </a:tc>
                <a:extLst>
                  <a:ext uri="{0D108BD9-81ED-4DB2-BD59-A6C34878D82A}">
                    <a16:rowId xmlns:a16="http://schemas.microsoft.com/office/drawing/2014/main" val="10002"/>
                  </a:ext>
                </a:extLst>
              </a:tr>
              <a:tr h="159236">
                <a:tc>
                  <a:txBody>
                    <a:bodyPr/>
                    <a:lstStyle/>
                    <a:p>
                      <a:pPr>
                        <a:spcAft>
                          <a:spcPts val="0"/>
                        </a:spcAft>
                      </a:pPr>
                      <a:r>
                        <a:rPr lang="de-DE" sz="700">
                          <a:effectLst/>
                        </a:rPr>
                        <a:t>10.01. 16:45</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03"/>
                  </a:ext>
                </a:extLst>
              </a:tr>
              <a:tr h="159236">
                <a:tc>
                  <a:txBody>
                    <a:bodyPr/>
                    <a:lstStyle/>
                    <a:p>
                      <a:pPr>
                        <a:spcAft>
                          <a:spcPts val="0"/>
                        </a:spcAft>
                      </a:pPr>
                      <a:r>
                        <a:rPr lang="de-DE" sz="700">
                          <a:effectLst/>
                        </a:rPr>
                        <a:t>10.01. 16:41</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04"/>
                  </a:ext>
                </a:extLst>
              </a:tr>
              <a:tr h="159236">
                <a:tc>
                  <a:txBody>
                    <a:bodyPr/>
                    <a:lstStyle/>
                    <a:p>
                      <a:pPr>
                        <a:spcAft>
                          <a:spcPts val="0"/>
                        </a:spcAft>
                      </a:pPr>
                      <a:r>
                        <a:rPr lang="de-DE" sz="700">
                          <a:effectLst/>
                        </a:rPr>
                        <a:t>10.01. 15:48</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05"/>
                  </a:ext>
                </a:extLst>
              </a:tr>
              <a:tr h="159236">
                <a:tc>
                  <a:txBody>
                    <a:bodyPr/>
                    <a:lstStyle/>
                    <a:p>
                      <a:pPr>
                        <a:spcAft>
                          <a:spcPts val="0"/>
                        </a:spcAft>
                      </a:pPr>
                      <a:r>
                        <a:rPr lang="de-DE" sz="700">
                          <a:effectLst/>
                        </a:rPr>
                        <a:t>10.01. 15:45</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06"/>
                  </a:ext>
                </a:extLst>
              </a:tr>
              <a:tr h="147800">
                <a:tc>
                  <a:txBody>
                    <a:bodyPr/>
                    <a:lstStyle/>
                    <a:p>
                      <a:pPr>
                        <a:spcAft>
                          <a:spcPts val="0"/>
                        </a:spcAft>
                      </a:pPr>
                      <a:r>
                        <a:rPr lang="de-DE" sz="700" dirty="0">
                          <a:effectLst/>
                        </a:rPr>
                        <a:t>10.01. 15:43</a:t>
                      </a:r>
                      <a:endParaRPr lang="de-DE" sz="700" dirty="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07"/>
                  </a:ext>
                </a:extLst>
              </a:tr>
              <a:tr h="159236">
                <a:tc>
                  <a:txBody>
                    <a:bodyPr/>
                    <a:lstStyle/>
                    <a:p>
                      <a:pPr>
                        <a:spcAft>
                          <a:spcPts val="0"/>
                        </a:spcAft>
                      </a:pPr>
                      <a:r>
                        <a:rPr lang="de-DE" sz="700">
                          <a:effectLst/>
                        </a:rPr>
                        <a:t>10.01. 15:24</a:t>
                      </a:r>
                      <a:endParaRPr lang="de-DE" sz="700">
                        <a:effectLst/>
                        <a:latin typeface="Times New Roman"/>
                        <a:ea typeface="Calibri"/>
                      </a:endParaRPr>
                    </a:p>
                  </a:txBody>
                  <a:tcPr marL="5581" marR="5581" marT="5581" marB="5581" anchor="ctr"/>
                </a:tc>
                <a:tc>
                  <a:txBody>
                    <a:bodyPr/>
                    <a:lstStyle/>
                    <a:p>
                      <a:pPr>
                        <a:spcAft>
                          <a:spcPts val="0"/>
                        </a:spcAft>
                      </a:pPr>
                      <a:r>
                        <a:rPr lang="de-DE" sz="700" dirty="0" err="1">
                          <a:effectLst/>
                        </a:rPr>
                        <a:t>WhatsApp</a:t>
                      </a:r>
                      <a:endParaRPr lang="de-DE" sz="700" dirty="0">
                        <a:effectLst/>
                        <a:latin typeface="Times New Roman"/>
                        <a:ea typeface="Calibri"/>
                      </a:endParaRPr>
                    </a:p>
                  </a:txBody>
                  <a:tcPr marL="5581" marR="5581" marT="5581" marB="5581" anchor="ctr"/>
                </a:tc>
                <a:extLst>
                  <a:ext uri="{0D108BD9-81ED-4DB2-BD59-A6C34878D82A}">
                    <a16:rowId xmlns:a16="http://schemas.microsoft.com/office/drawing/2014/main" val="10008"/>
                  </a:ext>
                </a:extLst>
              </a:tr>
              <a:tr h="159236">
                <a:tc>
                  <a:txBody>
                    <a:bodyPr/>
                    <a:lstStyle/>
                    <a:p>
                      <a:pPr>
                        <a:spcAft>
                          <a:spcPts val="0"/>
                        </a:spcAft>
                      </a:pPr>
                      <a:r>
                        <a:rPr lang="de-DE" sz="700">
                          <a:effectLst/>
                        </a:rPr>
                        <a:t>10.01. 15:20</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09"/>
                  </a:ext>
                </a:extLst>
              </a:tr>
              <a:tr h="159236">
                <a:tc>
                  <a:txBody>
                    <a:bodyPr/>
                    <a:lstStyle/>
                    <a:p>
                      <a:pPr>
                        <a:spcAft>
                          <a:spcPts val="0"/>
                        </a:spcAft>
                      </a:pPr>
                      <a:r>
                        <a:rPr lang="de-DE" sz="700">
                          <a:effectLst/>
                        </a:rPr>
                        <a:t>10.01. 15:19</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10"/>
                  </a:ext>
                </a:extLst>
              </a:tr>
              <a:tr h="159236">
                <a:tc>
                  <a:txBody>
                    <a:bodyPr/>
                    <a:lstStyle/>
                    <a:p>
                      <a:pPr>
                        <a:spcAft>
                          <a:spcPts val="0"/>
                        </a:spcAft>
                      </a:pPr>
                      <a:r>
                        <a:rPr lang="de-DE" sz="700" dirty="0">
                          <a:effectLst/>
                        </a:rPr>
                        <a:t>10.01. 15:15</a:t>
                      </a:r>
                      <a:endParaRPr lang="de-DE" sz="700" dirty="0">
                        <a:effectLst/>
                        <a:latin typeface="Times New Roman"/>
                        <a:ea typeface="Calibri"/>
                      </a:endParaRPr>
                    </a:p>
                  </a:txBody>
                  <a:tcPr marL="5581" marR="5581" marT="5581" marB="5581" anchor="ctr"/>
                </a:tc>
                <a:tc>
                  <a:txBody>
                    <a:bodyPr/>
                    <a:lstStyle/>
                    <a:p>
                      <a:pPr>
                        <a:spcAft>
                          <a:spcPts val="0"/>
                        </a:spcAft>
                      </a:pPr>
                      <a:r>
                        <a:rPr lang="de-DE" sz="700" dirty="0" err="1">
                          <a:effectLst/>
                        </a:rPr>
                        <a:t>WhatsApp</a:t>
                      </a:r>
                      <a:endParaRPr lang="de-DE" sz="700" dirty="0">
                        <a:effectLst/>
                        <a:latin typeface="Times New Roman"/>
                        <a:ea typeface="Calibri"/>
                      </a:endParaRPr>
                    </a:p>
                  </a:txBody>
                  <a:tcPr marL="5581" marR="5581" marT="5581" marB="5581" anchor="ctr"/>
                </a:tc>
                <a:extLst>
                  <a:ext uri="{0D108BD9-81ED-4DB2-BD59-A6C34878D82A}">
                    <a16:rowId xmlns:a16="http://schemas.microsoft.com/office/drawing/2014/main" val="10011"/>
                  </a:ext>
                </a:extLst>
              </a:tr>
              <a:tr h="159236">
                <a:tc>
                  <a:txBody>
                    <a:bodyPr/>
                    <a:lstStyle/>
                    <a:p>
                      <a:pPr>
                        <a:spcAft>
                          <a:spcPts val="0"/>
                        </a:spcAft>
                      </a:pPr>
                      <a:r>
                        <a:rPr lang="de-DE" sz="700">
                          <a:effectLst/>
                        </a:rPr>
                        <a:t>10.01. 15:10</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12"/>
                  </a:ext>
                </a:extLst>
              </a:tr>
              <a:tr h="159236">
                <a:tc>
                  <a:txBody>
                    <a:bodyPr/>
                    <a:lstStyle/>
                    <a:p>
                      <a:pPr>
                        <a:spcAft>
                          <a:spcPts val="0"/>
                        </a:spcAft>
                      </a:pPr>
                      <a:r>
                        <a:rPr lang="de-DE" sz="700">
                          <a:effectLst/>
                        </a:rPr>
                        <a:t>10.01. 15:09</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13"/>
                  </a:ext>
                </a:extLst>
              </a:tr>
              <a:tr h="159236">
                <a:tc>
                  <a:txBody>
                    <a:bodyPr/>
                    <a:lstStyle/>
                    <a:p>
                      <a:pPr>
                        <a:spcAft>
                          <a:spcPts val="0"/>
                        </a:spcAft>
                      </a:pPr>
                      <a:r>
                        <a:rPr lang="de-DE" sz="700">
                          <a:effectLst/>
                        </a:rPr>
                        <a:t>10.01. 15:08</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S Voice</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14"/>
                  </a:ext>
                </a:extLst>
              </a:tr>
              <a:tr h="159236">
                <a:tc>
                  <a:txBody>
                    <a:bodyPr/>
                    <a:lstStyle/>
                    <a:p>
                      <a:pPr>
                        <a:spcAft>
                          <a:spcPts val="0"/>
                        </a:spcAft>
                      </a:pPr>
                      <a:r>
                        <a:rPr lang="de-DE" sz="700">
                          <a:effectLst/>
                        </a:rPr>
                        <a:t>10.01. 15:07</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Internet</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15"/>
                  </a:ext>
                </a:extLst>
              </a:tr>
              <a:tr h="159236">
                <a:tc>
                  <a:txBody>
                    <a:bodyPr/>
                    <a:lstStyle/>
                    <a:p>
                      <a:pPr>
                        <a:spcAft>
                          <a:spcPts val="0"/>
                        </a:spcAft>
                      </a:pPr>
                      <a:r>
                        <a:rPr lang="de-DE" sz="700">
                          <a:effectLst/>
                        </a:rPr>
                        <a:t>10.01. 15:06</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16"/>
                  </a:ext>
                </a:extLst>
              </a:tr>
              <a:tr h="159236">
                <a:tc>
                  <a:txBody>
                    <a:bodyPr/>
                    <a:lstStyle/>
                    <a:p>
                      <a:pPr>
                        <a:spcAft>
                          <a:spcPts val="0"/>
                        </a:spcAft>
                      </a:pPr>
                      <a:r>
                        <a:rPr lang="de-DE" sz="700">
                          <a:effectLst/>
                        </a:rPr>
                        <a:t>10.01. 15:05</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Internet</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17"/>
                  </a:ext>
                </a:extLst>
              </a:tr>
              <a:tr h="159236">
                <a:tc>
                  <a:txBody>
                    <a:bodyPr/>
                    <a:lstStyle/>
                    <a:p>
                      <a:pPr>
                        <a:spcAft>
                          <a:spcPts val="0"/>
                        </a:spcAft>
                      </a:pPr>
                      <a:r>
                        <a:rPr lang="de-DE" sz="700">
                          <a:effectLst/>
                        </a:rPr>
                        <a:t>10.01. 15:05</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18"/>
                  </a:ext>
                </a:extLst>
              </a:tr>
              <a:tr h="159236">
                <a:tc>
                  <a:txBody>
                    <a:bodyPr/>
                    <a:lstStyle/>
                    <a:p>
                      <a:pPr>
                        <a:spcAft>
                          <a:spcPts val="0"/>
                        </a:spcAft>
                      </a:pPr>
                      <a:r>
                        <a:rPr lang="de-DE" sz="700">
                          <a:effectLst/>
                        </a:rPr>
                        <a:t>10.01. 15:04</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Internet</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19"/>
                  </a:ext>
                </a:extLst>
              </a:tr>
              <a:tr h="159236">
                <a:tc>
                  <a:txBody>
                    <a:bodyPr/>
                    <a:lstStyle/>
                    <a:p>
                      <a:pPr>
                        <a:spcAft>
                          <a:spcPts val="0"/>
                        </a:spcAft>
                      </a:pPr>
                      <a:r>
                        <a:rPr lang="de-DE" sz="700" dirty="0">
                          <a:effectLst/>
                        </a:rPr>
                        <a:t>10.01. 15:02</a:t>
                      </a:r>
                      <a:endParaRPr lang="de-DE" sz="700" dirty="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20"/>
                  </a:ext>
                </a:extLst>
              </a:tr>
              <a:tr h="159236">
                <a:tc>
                  <a:txBody>
                    <a:bodyPr/>
                    <a:lstStyle/>
                    <a:p>
                      <a:pPr>
                        <a:spcAft>
                          <a:spcPts val="0"/>
                        </a:spcAft>
                      </a:pPr>
                      <a:r>
                        <a:rPr lang="de-DE" sz="700">
                          <a:effectLst/>
                        </a:rPr>
                        <a:t>10.01. 15:00</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21"/>
                  </a:ext>
                </a:extLst>
              </a:tr>
              <a:tr h="159236">
                <a:tc>
                  <a:txBody>
                    <a:bodyPr/>
                    <a:lstStyle/>
                    <a:p>
                      <a:pPr>
                        <a:spcAft>
                          <a:spcPts val="0"/>
                        </a:spcAft>
                      </a:pPr>
                      <a:r>
                        <a:rPr lang="de-DE" sz="700" dirty="0">
                          <a:effectLst/>
                        </a:rPr>
                        <a:t>10.01. 14:58</a:t>
                      </a:r>
                      <a:endParaRPr lang="de-DE" sz="700" dirty="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22"/>
                  </a:ext>
                </a:extLst>
              </a:tr>
              <a:tr h="159236">
                <a:tc>
                  <a:txBody>
                    <a:bodyPr/>
                    <a:lstStyle/>
                    <a:p>
                      <a:pPr>
                        <a:spcAft>
                          <a:spcPts val="0"/>
                        </a:spcAft>
                      </a:pPr>
                      <a:r>
                        <a:rPr lang="de-DE" sz="700">
                          <a:effectLst/>
                        </a:rPr>
                        <a:t>10.01. 14:57</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23"/>
                  </a:ext>
                </a:extLst>
              </a:tr>
              <a:tr h="159236">
                <a:tc>
                  <a:txBody>
                    <a:bodyPr/>
                    <a:lstStyle/>
                    <a:p>
                      <a:pPr>
                        <a:spcAft>
                          <a:spcPts val="0"/>
                        </a:spcAft>
                      </a:pPr>
                      <a:r>
                        <a:rPr lang="de-DE" sz="700">
                          <a:effectLst/>
                        </a:rPr>
                        <a:t>10.01. 14:57</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Kontakte</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24"/>
                  </a:ext>
                </a:extLst>
              </a:tr>
              <a:tr h="159236">
                <a:tc>
                  <a:txBody>
                    <a:bodyPr/>
                    <a:lstStyle/>
                    <a:p>
                      <a:pPr>
                        <a:spcAft>
                          <a:spcPts val="0"/>
                        </a:spcAft>
                      </a:pPr>
                      <a:r>
                        <a:rPr lang="de-DE" sz="700">
                          <a:effectLst/>
                        </a:rPr>
                        <a:t>10.01. 14:56</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25"/>
                  </a:ext>
                </a:extLst>
              </a:tr>
              <a:tr h="159236">
                <a:tc>
                  <a:txBody>
                    <a:bodyPr/>
                    <a:lstStyle/>
                    <a:p>
                      <a:pPr>
                        <a:spcAft>
                          <a:spcPts val="0"/>
                        </a:spcAft>
                      </a:pPr>
                      <a:r>
                        <a:rPr lang="de-DE" sz="700">
                          <a:effectLst/>
                        </a:rPr>
                        <a:t>10.01. 14:56</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Kontakte</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26"/>
                  </a:ext>
                </a:extLst>
              </a:tr>
              <a:tr h="159236">
                <a:tc>
                  <a:txBody>
                    <a:bodyPr/>
                    <a:lstStyle/>
                    <a:p>
                      <a:pPr>
                        <a:spcAft>
                          <a:spcPts val="0"/>
                        </a:spcAft>
                      </a:pPr>
                      <a:r>
                        <a:rPr lang="de-DE" sz="700">
                          <a:effectLst/>
                        </a:rPr>
                        <a:t>10.01. 14:55</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Kontakte</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27"/>
                  </a:ext>
                </a:extLst>
              </a:tr>
              <a:tr h="159236">
                <a:tc>
                  <a:txBody>
                    <a:bodyPr/>
                    <a:lstStyle/>
                    <a:p>
                      <a:pPr>
                        <a:spcAft>
                          <a:spcPts val="0"/>
                        </a:spcAft>
                      </a:pPr>
                      <a:r>
                        <a:rPr lang="de-DE" sz="700">
                          <a:effectLst/>
                        </a:rPr>
                        <a:t>10.01. 14:55</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28"/>
                  </a:ext>
                </a:extLst>
              </a:tr>
              <a:tr h="159236">
                <a:tc>
                  <a:txBody>
                    <a:bodyPr/>
                    <a:lstStyle/>
                    <a:p>
                      <a:pPr>
                        <a:spcAft>
                          <a:spcPts val="0"/>
                        </a:spcAft>
                      </a:pPr>
                      <a:r>
                        <a:rPr lang="de-DE" sz="700">
                          <a:effectLst/>
                        </a:rPr>
                        <a:t>10.01. 14:54</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Kontakte</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29"/>
                  </a:ext>
                </a:extLst>
              </a:tr>
              <a:tr h="159236">
                <a:tc>
                  <a:txBody>
                    <a:bodyPr/>
                    <a:lstStyle/>
                    <a:p>
                      <a:pPr>
                        <a:spcAft>
                          <a:spcPts val="0"/>
                        </a:spcAft>
                      </a:pPr>
                      <a:r>
                        <a:rPr lang="de-DE" sz="700">
                          <a:effectLst/>
                        </a:rPr>
                        <a:t>10.01. 14:54</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30"/>
                  </a:ext>
                </a:extLst>
              </a:tr>
              <a:tr h="159236">
                <a:tc>
                  <a:txBody>
                    <a:bodyPr/>
                    <a:lstStyle/>
                    <a:p>
                      <a:pPr>
                        <a:spcAft>
                          <a:spcPts val="0"/>
                        </a:spcAft>
                      </a:pPr>
                      <a:r>
                        <a:rPr lang="de-DE" sz="700">
                          <a:effectLst/>
                        </a:rPr>
                        <a:t>10.01. 14:50</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31"/>
                  </a:ext>
                </a:extLst>
              </a:tr>
              <a:tr h="159236">
                <a:tc>
                  <a:txBody>
                    <a:bodyPr/>
                    <a:lstStyle/>
                    <a:p>
                      <a:pPr>
                        <a:spcAft>
                          <a:spcPts val="0"/>
                        </a:spcAft>
                      </a:pPr>
                      <a:r>
                        <a:rPr lang="de-DE" sz="700">
                          <a:effectLst/>
                        </a:rPr>
                        <a:t>10.01. 13:40</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32"/>
                  </a:ext>
                </a:extLst>
              </a:tr>
              <a:tr h="159236">
                <a:tc>
                  <a:txBody>
                    <a:bodyPr/>
                    <a:lstStyle/>
                    <a:p>
                      <a:pPr>
                        <a:spcAft>
                          <a:spcPts val="0"/>
                        </a:spcAft>
                      </a:pPr>
                      <a:r>
                        <a:rPr lang="de-DE" sz="700">
                          <a:effectLst/>
                        </a:rPr>
                        <a:t>10.01. 13:09</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33"/>
                  </a:ext>
                </a:extLst>
              </a:tr>
              <a:tr h="159236">
                <a:tc>
                  <a:txBody>
                    <a:bodyPr/>
                    <a:lstStyle/>
                    <a:p>
                      <a:pPr>
                        <a:spcAft>
                          <a:spcPts val="0"/>
                        </a:spcAft>
                      </a:pPr>
                      <a:r>
                        <a:rPr lang="de-DE" sz="700">
                          <a:effectLst/>
                        </a:rPr>
                        <a:t>10.01. 13:08</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34"/>
                  </a:ext>
                </a:extLst>
              </a:tr>
              <a:tr h="159236">
                <a:tc>
                  <a:txBody>
                    <a:bodyPr/>
                    <a:lstStyle/>
                    <a:p>
                      <a:pPr>
                        <a:spcAft>
                          <a:spcPts val="0"/>
                        </a:spcAft>
                      </a:pPr>
                      <a:r>
                        <a:rPr lang="de-DE" sz="700">
                          <a:effectLst/>
                        </a:rPr>
                        <a:t>10.01. 07:33</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Einstellungen</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35"/>
                  </a:ext>
                </a:extLst>
              </a:tr>
              <a:tr h="159236">
                <a:tc>
                  <a:txBody>
                    <a:bodyPr/>
                    <a:lstStyle/>
                    <a:p>
                      <a:pPr>
                        <a:spcAft>
                          <a:spcPts val="0"/>
                        </a:spcAft>
                      </a:pPr>
                      <a:r>
                        <a:rPr lang="de-DE" sz="700">
                          <a:effectLst/>
                        </a:rPr>
                        <a:t>10.01. 07:33</a:t>
                      </a:r>
                      <a:endParaRPr lang="de-DE" sz="700">
                        <a:effectLst/>
                        <a:latin typeface="Times New Roman"/>
                        <a:ea typeface="Calibri"/>
                      </a:endParaRPr>
                    </a:p>
                  </a:txBody>
                  <a:tcPr marL="5581" marR="5581" marT="5581" marB="5581" anchor="ctr"/>
                </a:tc>
                <a:tc>
                  <a:txBody>
                    <a:bodyPr/>
                    <a:lstStyle/>
                    <a:p>
                      <a:pPr>
                        <a:spcAft>
                          <a:spcPts val="0"/>
                        </a:spcAft>
                      </a:pPr>
                      <a:r>
                        <a:rPr lang="de-DE" sz="700">
                          <a:effectLst/>
                        </a:rPr>
                        <a:t>WhatsApp</a:t>
                      </a:r>
                      <a:endParaRPr lang="de-DE" sz="700">
                        <a:effectLst/>
                        <a:latin typeface="Times New Roman"/>
                        <a:ea typeface="Calibri"/>
                      </a:endParaRPr>
                    </a:p>
                  </a:txBody>
                  <a:tcPr marL="5581" marR="5581" marT="5581" marB="5581" anchor="ctr"/>
                </a:tc>
                <a:extLst>
                  <a:ext uri="{0D108BD9-81ED-4DB2-BD59-A6C34878D82A}">
                    <a16:rowId xmlns:a16="http://schemas.microsoft.com/office/drawing/2014/main" val="10036"/>
                  </a:ext>
                </a:extLst>
              </a:tr>
              <a:tr h="159236">
                <a:tc>
                  <a:txBody>
                    <a:bodyPr/>
                    <a:lstStyle/>
                    <a:p>
                      <a:pPr>
                        <a:spcAft>
                          <a:spcPts val="0"/>
                        </a:spcAft>
                      </a:pPr>
                      <a:r>
                        <a:rPr lang="de-DE" sz="700">
                          <a:effectLst/>
                        </a:rPr>
                        <a:t>10.01. 07:03</a:t>
                      </a:r>
                      <a:endParaRPr lang="de-DE" sz="700">
                        <a:effectLst/>
                        <a:latin typeface="Times New Roman"/>
                        <a:ea typeface="Calibri"/>
                      </a:endParaRPr>
                    </a:p>
                  </a:txBody>
                  <a:tcPr marL="5581" marR="5581" marT="5581" marB="5581" anchor="ctr"/>
                </a:tc>
                <a:tc>
                  <a:txBody>
                    <a:bodyPr/>
                    <a:lstStyle/>
                    <a:p>
                      <a:pPr>
                        <a:spcAft>
                          <a:spcPts val="0"/>
                        </a:spcAft>
                      </a:pPr>
                      <a:r>
                        <a:rPr lang="de-DE" sz="700" dirty="0" err="1">
                          <a:effectLst/>
                        </a:rPr>
                        <a:t>WhatsApp</a:t>
                      </a:r>
                      <a:endParaRPr lang="de-DE" sz="700" dirty="0">
                        <a:effectLst/>
                        <a:latin typeface="Times New Roman"/>
                        <a:ea typeface="Calibri"/>
                      </a:endParaRPr>
                    </a:p>
                  </a:txBody>
                  <a:tcPr marL="5581" marR="5581" marT="5581" marB="5581" anchor="ctr"/>
                </a:tc>
                <a:extLst>
                  <a:ext uri="{0D108BD9-81ED-4DB2-BD59-A6C34878D82A}">
                    <a16:rowId xmlns:a16="http://schemas.microsoft.com/office/drawing/2014/main" val="10037"/>
                  </a:ext>
                </a:extLst>
              </a:tr>
            </a:tbl>
          </a:graphicData>
        </a:graphic>
      </p:graphicFrame>
    </p:spTree>
    <p:extLst>
      <p:ext uri="{BB962C8B-B14F-4D97-AF65-F5344CB8AC3E}">
        <p14:creationId xmlns:p14="http://schemas.microsoft.com/office/powerpoint/2010/main" val="619999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Smartphone Studie NRW (8-14-jährige)</a:t>
            </a:r>
          </a:p>
        </p:txBody>
      </p:sp>
      <p:sp>
        <p:nvSpPr>
          <p:cNvPr id="3" name="Inhaltsplatzhalter 2"/>
          <p:cNvSpPr>
            <a:spLocks noGrp="1"/>
          </p:cNvSpPr>
          <p:nvPr>
            <p:ph sz="quarter" idx="1"/>
          </p:nvPr>
        </p:nvSpPr>
        <p:spPr/>
        <p:txBody>
          <a:bodyPr>
            <a:normAutofit/>
          </a:bodyPr>
          <a:lstStyle/>
          <a:p>
            <a:r>
              <a:rPr lang="de-DE" dirty="0">
                <a:latin typeface="AvantGarde Md BT" panose="020B0602020202020204" pitchFamily="34" charset="0"/>
              </a:rPr>
              <a:t>Jeder Vierte fühlt sich durch (...) </a:t>
            </a:r>
            <a:r>
              <a:rPr lang="de-DE" b="1" dirty="0" err="1">
                <a:latin typeface="AvantGarde Md BT" panose="020B0602020202020204" pitchFamily="34" charset="0"/>
                <a:hlinkClick r:id="rId2"/>
              </a:rPr>
              <a:t>WhatsApp</a:t>
            </a:r>
            <a:r>
              <a:rPr lang="de-DE" dirty="0">
                <a:latin typeface="AvantGarde Md BT" panose="020B0602020202020204" pitchFamily="34" charset="0"/>
              </a:rPr>
              <a:t> </a:t>
            </a:r>
            <a:r>
              <a:rPr lang="de-DE" b="1" dirty="0">
                <a:solidFill>
                  <a:srgbClr val="C00000"/>
                </a:solidFill>
                <a:latin typeface="AvantGarde Md BT" panose="020B0602020202020204" pitchFamily="34" charset="0"/>
              </a:rPr>
              <a:t>gestresst</a:t>
            </a:r>
            <a:r>
              <a:rPr lang="de-DE" dirty="0">
                <a:solidFill>
                  <a:srgbClr val="C00000"/>
                </a:solidFill>
                <a:latin typeface="AvantGarde Md BT" panose="020B0602020202020204" pitchFamily="34" charset="0"/>
              </a:rPr>
              <a:t> </a:t>
            </a:r>
            <a:r>
              <a:rPr lang="de-DE" dirty="0">
                <a:latin typeface="AvantGarde Md BT" panose="020B0602020202020204" pitchFamily="34" charset="0"/>
              </a:rPr>
              <a:t>(24 Prozent).</a:t>
            </a:r>
          </a:p>
          <a:p>
            <a:r>
              <a:rPr lang="de-DE" b="1" dirty="0">
                <a:latin typeface="AvantGarde Md BT" panose="020B0602020202020204" pitchFamily="34" charset="0"/>
              </a:rPr>
              <a:t>Fast die Hälfte gibt zu, durch das Handy </a:t>
            </a:r>
            <a:r>
              <a:rPr lang="de-DE" b="1" u="sng" dirty="0">
                <a:solidFill>
                  <a:srgbClr val="C00000"/>
                </a:solidFill>
                <a:latin typeface="AvantGarde Md BT" panose="020B0602020202020204" pitchFamily="34" charset="0"/>
              </a:rPr>
              <a:t>abgelenkt</a:t>
            </a:r>
            <a:r>
              <a:rPr lang="de-DE" b="1" dirty="0">
                <a:latin typeface="AvantGarde Md BT" panose="020B0602020202020204" pitchFamily="34" charset="0"/>
              </a:rPr>
              <a:t> zu werden</a:t>
            </a:r>
            <a:r>
              <a:rPr lang="de-DE" dirty="0">
                <a:latin typeface="AvantGarde Md BT" panose="020B0602020202020204" pitchFamily="34" charset="0"/>
              </a:rPr>
              <a:t>, etwa von den </a:t>
            </a:r>
            <a:r>
              <a:rPr lang="de-DE" b="1" dirty="0">
                <a:latin typeface="AvantGarde Md BT" panose="020B0602020202020204" pitchFamily="34" charset="0"/>
              </a:rPr>
              <a:t>Hausaufgaben</a:t>
            </a:r>
            <a:r>
              <a:rPr lang="de-DE" dirty="0">
                <a:latin typeface="AvantGarde Md BT" panose="020B0602020202020204" pitchFamily="34" charset="0"/>
              </a:rPr>
              <a:t> (48 Prozent)</a:t>
            </a:r>
          </a:p>
          <a:p>
            <a:r>
              <a:rPr lang="de-DE" dirty="0">
                <a:latin typeface="AvantGarde Md BT" panose="020B0602020202020204" pitchFamily="34" charset="0"/>
              </a:rPr>
              <a:t>Jeder Fünfte (21 Prozent) (…), gibt </a:t>
            </a:r>
            <a:r>
              <a:rPr lang="de-DE" b="1" dirty="0">
                <a:solidFill>
                  <a:srgbClr val="C00000"/>
                </a:solidFill>
                <a:latin typeface="AvantGarde Md BT" panose="020B0602020202020204" pitchFamily="34" charset="0"/>
              </a:rPr>
              <a:t>schulische Probleme</a:t>
            </a:r>
            <a:r>
              <a:rPr lang="de-DE" b="1" dirty="0">
                <a:latin typeface="AvantGarde Md BT" panose="020B0602020202020204" pitchFamily="34" charset="0"/>
              </a:rPr>
              <a:t> </a:t>
            </a:r>
            <a:r>
              <a:rPr lang="de-DE" dirty="0">
                <a:latin typeface="AvantGarde Md BT" panose="020B0602020202020204" pitchFamily="34" charset="0"/>
              </a:rPr>
              <a:t>durch seine starke Handy-Nutzung zu (20 Prozent)</a:t>
            </a:r>
          </a:p>
          <a:p>
            <a:endParaRPr lang="de-DE" dirty="0">
              <a:latin typeface="AvantGarde Md BT" panose="020B0602020202020204" pitchFamily="34" charset="0"/>
            </a:endParaRPr>
          </a:p>
          <a:p>
            <a:pPr marL="274320" lvl="1" indent="0">
              <a:buNone/>
            </a:pPr>
            <a:endParaRPr lang="de-DE" dirty="0">
              <a:latin typeface="Arial Narrow Special G1" panose="050B0506020202030204" pitchFamily="34" charset="2"/>
            </a:endParaRPr>
          </a:p>
        </p:txBody>
      </p:sp>
      <p:sp>
        <p:nvSpPr>
          <p:cNvPr id="4" name="Textfeld 3"/>
          <p:cNvSpPr txBox="1"/>
          <p:nvPr/>
        </p:nvSpPr>
        <p:spPr>
          <a:xfrm>
            <a:off x="1115616" y="6165304"/>
            <a:ext cx="7287572" cy="400110"/>
          </a:xfrm>
          <a:prstGeom prst="rect">
            <a:avLst/>
          </a:prstGeom>
          <a:noFill/>
        </p:spPr>
        <p:txBody>
          <a:bodyPr wrap="none" rtlCol="0">
            <a:spAutoFit/>
          </a:bodyPr>
          <a:lstStyle/>
          <a:p>
            <a:r>
              <a:rPr lang="de-DE" sz="1000" dirty="0">
                <a:hlinkClick r:id="rId3"/>
              </a:rPr>
              <a:t>Quellen: http://www.faz.net/aktuell/feuilleton/familie/studie-ueber-die-folgen-von-smartphones-fuer-kinder-13833385.html</a:t>
            </a:r>
            <a:endParaRPr lang="de-DE" sz="1000" dirty="0"/>
          </a:p>
          <a:p>
            <a:r>
              <a:rPr lang="de-DE" sz="1000" dirty="0"/>
              <a:t>http://www.lfm-nrw.de/service/veranstaltungen-und-preise/studienpraesentationen/always-on.html</a:t>
            </a:r>
          </a:p>
        </p:txBody>
      </p:sp>
    </p:spTree>
    <p:extLst>
      <p:ext uri="{BB962C8B-B14F-4D97-AF65-F5344CB8AC3E}">
        <p14:creationId xmlns:p14="http://schemas.microsoft.com/office/powerpoint/2010/main" val="2385094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solidFill>
                  <a:srgbClr val="FF0000"/>
                </a:solidFill>
              </a:rPr>
              <a:t>Surfen oder tauchen?</a:t>
            </a:r>
            <a:endParaRPr lang="de-DE" dirty="0"/>
          </a:p>
        </p:txBody>
      </p:sp>
      <p:pic>
        <p:nvPicPr>
          <p:cNvPr id="5" name="Inhaltsplatzhalt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516216" y="260648"/>
            <a:ext cx="713076" cy="713076"/>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57" y="260648"/>
            <a:ext cx="790521" cy="790521"/>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2781703"/>
            <a:ext cx="3497014" cy="2161790"/>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2824761"/>
            <a:ext cx="4572001" cy="2118732"/>
          </a:xfrm>
          <a:prstGeom prst="rect">
            <a:avLst/>
          </a:prstGeom>
        </p:spPr>
      </p:pic>
    </p:spTree>
    <p:extLst>
      <p:ext uri="{BB962C8B-B14F-4D97-AF65-F5344CB8AC3E}">
        <p14:creationId xmlns:p14="http://schemas.microsoft.com/office/powerpoint/2010/main" val="128551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Einleitung</a:t>
            </a:r>
          </a:p>
        </p:txBody>
      </p:sp>
      <p:sp>
        <p:nvSpPr>
          <p:cNvPr id="3" name="Inhaltsplatzhalter 2"/>
          <p:cNvSpPr>
            <a:spLocks noGrp="1"/>
          </p:cNvSpPr>
          <p:nvPr>
            <p:ph sz="quarter" idx="1"/>
          </p:nvPr>
        </p:nvSpPr>
        <p:spPr/>
        <p:txBody>
          <a:bodyPr>
            <a:noAutofit/>
          </a:bodyPr>
          <a:lstStyle/>
          <a:p>
            <a:pPr marL="514350" indent="-514350">
              <a:buFont typeface="+mj-lt"/>
              <a:buAutoNum type="arabicPeriod"/>
            </a:pPr>
            <a:r>
              <a:rPr lang="de-DE" sz="2800" dirty="0"/>
              <a:t>21h</a:t>
            </a:r>
          </a:p>
          <a:p>
            <a:pPr marL="514350" indent="-514350">
              <a:buFont typeface="+mj-lt"/>
              <a:buAutoNum type="arabicPeriod"/>
            </a:pPr>
            <a:r>
              <a:rPr lang="de-DE" sz="2800" dirty="0"/>
              <a:t>Jederzeit unterbrechen</a:t>
            </a:r>
          </a:p>
          <a:p>
            <a:pPr marL="514350" indent="-514350">
              <a:buFont typeface="+mj-lt"/>
              <a:buAutoNum type="arabicPeriod"/>
            </a:pPr>
            <a:r>
              <a:rPr lang="de-DE" sz="2800" dirty="0"/>
              <a:t>Vortrag:</a:t>
            </a:r>
          </a:p>
          <a:p>
            <a:pPr marL="834390" lvl="1" indent="-514350">
              <a:buFont typeface="+mj-lt"/>
              <a:buAutoNum type="arabicPeriod"/>
            </a:pPr>
            <a:r>
              <a:rPr lang="de-DE" sz="2500" dirty="0"/>
              <a:t>Freizeit</a:t>
            </a:r>
          </a:p>
          <a:p>
            <a:pPr marL="834390" lvl="1" indent="-514350">
              <a:buFont typeface="+mj-lt"/>
              <a:buAutoNum type="arabicPeriod"/>
            </a:pPr>
            <a:r>
              <a:rPr lang="de-DE" sz="2500" dirty="0"/>
              <a:t>Nicht vollständig</a:t>
            </a:r>
          </a:p>
          <a:p>
            <a:pPr marL="834390" lvl="1" indent="-514350">
              <a:buFont typeface="+mj-lt"/>
              <a:buAutoNum type="arabicPeriod"/>
            </a:pPr>
            <a:r>
              <a:rPr lang="de-DE" sz="2500" dirty="0"/>
              <a:t>Nur Oberfläche</a:t>
            </a:r>
          </a:p>
          <a:p>
            <a:pPr marL="320040" lvl="1" indent="0">
              <a:buNone/>
            </a:pPr>
            <a:endParaRPr lang="de-DE" sz="2500" dirty="0"/>
          </a:p>
          <a:p>
            <a:pPr marL="514350" indent="-514350">
              <a:buFont typeface="+mj-lt"/>
              <a:buAutoNum type="arabicPeriod"/>
            </a:pPr>
            <a:endParaRPr lang="de-DE" sz="2800" dirty="0"/>
          </a:p>
          <a:p>
            <a:pPr marL="0" indent="0">
              <a:buNone/>
            </a:pPr>
            <a:endParaRPr lang="de-DE" sz="2800" b="1" dirty="0"/>
          </a:p>
        </p:txBody>
      </p:sp>
    </p:spTree>
    <p:extLst>
      <p:ext uri="{BB962C8B-B14F-4D97-AF65-F5344CB8AC3E}">
        <p14:creationId xmlns:p14="http://schemas.microsoft.com/office/powerpoint/2010/main" val="1572683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683568" y="1484784"/>
            <a:ext cx="8306907" cy="5277397"/>
          </a:xfrm>
        </p:spPr>
      </p:pic>
      <p:sp>
        <p:nvSpPr>
          <p:cNvPr id="6" name="Textfeld 5"/>
          <p:cNvSpPr txBox="1"/>
          <p:nvPr/>
        </p:nvSpPr>
        <p:spPr>
          <a:xfrm>
            <a:off x="899592" y="332656"/>
            <a:ext cx="7344816" cy="646331"/>
          </a:xfrm>
          <a:prstGeom prst="rect">
            <a:avLst/>
          </a:prstGeom>
          <a:noFill/>
        </p:spPr>
        <p:txBody>
          <a:bodyPr wrap="square" rtlCol="0">
            <a:spAutoFit/>
          </a:bodyPr>
          <a:lstStyle/>
          <a:p>
            <a:r>
              <a:rPr lang="de-DE" sz="3600" dirty="0"/>
              <a:t>Kino oder </a:t>
            </a:r>
            <a:r>
              <a:rPr lang="de-DE" sz="3600" dirty="0" err="1"/>
              <a:t>Youtube</a:t>
            </a:r>
            <a:endParaRPr lang="de-DE" sz="3600" dirty="0"/>
          </a:p>
        </p:txBody>
      </p:sp>
    </p:spTree>
    <p:extLst>
      <p:ext uri="{BB962C8B-B14F-4D97-AF65-F5344CB8AC3E}">
        <p14:creationId xmlns:p14="http://schemas.microsoft.com/office/powerpoint/2010/main" val="4140396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Buch oder Internet?</a:t>
            </a:r>
          </a:p>
        </p:txBody>
      </p:sp>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95536" y="1340768"/>
            <a:ext cx="5012128" cy="3130953"/>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73016"/>
            <a:ext cx="3429000" cy="2565400"/>
          </a:xfrm>
          <a:prstGeom prst="rect">
            <a:avLst/>
          </a:prstGeom>
        </p:spPr>
      </p:pic>
    </p:spTree>
    <p:extLst>
      <p:ext uri="{BB962C8B-B14F-4D97-AF65-F5344CB8AC3E}">
        <p14:creationId xmlns:p14="http://schemas.microsoft.com/office/powerpoint/2010/main" val="512363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151958" y="1527175"/>
            <a:ext cx="6803571" cy="4572000"/>
          </a:xfrm>
        </p:spPr>
      </p:pic>
    </p:spTree>
    <p:extLst>
      <p:ext uri="{BB962C8B-B14F-4D97-AF65-F5344CB8AC3E}">
        <p14:creationId xmlns:p14="http://schemas.microsoft.com/office/powerpoint/2010/main" val="3169037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
          </p:nvPr>
        </p:nvSpPr>
        <p:spPr/>
        <p:txBody>
          <a:bodyPr>
            <a:normAutofit/>
          </a:bodyPr>
          <a:lstStyle/>
          <a:p>
            <a:pPr marL="0" indent="0">
              <a:buNone/>
            </a:pPr>
            <a:r>
              <a:rPr lang="de-DE" dirty="0"/>
              <a:t>80 Prozent der 14- bis 29-Jährigen verwendeten vergangenes Jahr beim Fernsehen mindestens ein zweites Gerät parallel </a:t>
            </a:r>
          </a:p>
          <a:p>
            <a:pPr marL="0" indent="0">
              <a:buNone/>
            </a:pPr>
            <a:r>
              <a:rPr lang="de-DE" sz="1400" dirty="0"/>
              <a:t>Digitalisierungsbericht 2016 der Medienanstalten </a:t>
            </a:r>
          </a:p>
          <a:p>
            <a:pPr marL="0" indent="0">
              <a:buNone/>
            </a:pPr>
            <a:r>
              <a:rPr lang="de-DE" sz="1100" dirty="0"/>
              <a:t>http://www.augsburger-allgemeine.de/digital/Wenn-Fernsehen-nicht-genug-ist-Das-Phaenomen-Second-Screen-id40397712.html</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3667406"/>
            <a:ext cx="5448300" cy="3067050"/>
          </a:xfrm>
          <a:prstGeom prst="rect">
            <a:avLst/>
          </a:prstGeom>
        </p:spPr>
      </p:pic>
    </p:spTree>
    <p:extLst>
      <p:ext uri="{BB962C8B-B14F-4D97-AF65-F5344CB8AC3E}">
        <p14:creationId xmlns:p14="http://schemas.microsoft.com/office/powerpoint/2010/main" val="202321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1" dirty="0"/>
              <a:t>Telefonieren oder </a:t>
            </a:r>
            <a:r>
              <a:rPr lang="de-DE" sz="2800" b="1" dirty="0" err="1"/>
              <a:t>Whatsapp</a:t>
            </a:r>
            <a:r>
              <a:rPr lang="de-DE" sz="2800" b="1" dirty="0"/>
              <a:t>?</a:t>
            </a:r>
            <a:endParaRPr lang="de-DE" sz="2800" dirty="0"/>
          </a:p>
        </p:txBody>
      </p:sp>
      <p:sp>
        <p:nvSpPr>
          <p:cNvPr id="3" name="Inhaltsplatzhalter 2"/>
          <p:cNvSpPr>
            <a:spLocks noGrp="1"/>
          </p:cNvSpPr>
          <p:nvPr>
            <p:ph sz="quarter" idx="1"/>
          </p:nvPr>
        </p:nvSpPr>
        <p:spPr>
          <a:xfrm>
            <a:off x="612648" y="1600200"/>
            <a:ext cx="8153400" cy="2836912"/>
          </a:xfrm>
        </p:spPr>
        <p:txBody>
          <a:bodyPr>
            <a:normAutofit/>
          </a:bodyPr>
          <a:lstStyle/>
          <a:p>
            <a:r>
              <a:rPr lang="de-DE" dirty="0"/>
              <a:t>Was ist der Unterschied zwischen telefonischer Terminvereinbarung und Vereinbarung per </a:t>
            </a:r>
            <a:r>
              <a:rPr lang="de-DE" dirty="0" err="1"/>
              <a:t>Whatsapp</a:t>
            </a:r>
            <a:r>
              <a:rPr lang="de-DE" dirty="0"/>
              <a:t>? </a:t>
            </a:r>
          </a:p>
          <a:p>
            <a:pPr marL="0" indent="0">
              <a:buNone/>
            </a:pP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244585"/>
            <a:ext cx="4720580" cy="3147053"/>
          </a:xfrm>
          <a:prstGeom prst="rect">
            <a:avLst/>
          </a:prstGeom>
        </p:spPr>
      </p:pic>
    </p:spTree>
    <p:extLst>
      <p:ext uri="{BB962C8B-B14F-4D97-AF65-F5344CB8AC3E}">
        <p14:creationId xmlns:p14="http://schemas.microsoft.com/office/powerpoint/2010/main" val="421987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DAEC3609-2C6D-428D-9A8C-05489BE99F75}"/>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208337" y="3076575"/>
            <a:ext cx="2962275" cy="1543050"/>
          </a:xfrm>
        </p:spPr>
      </p:pic>
      <p:pic>
        <p:nvPicPr>
          <p:cNvPr id="3" name="Inhaltsplatzhalter 7">
            <a:extLst>
              <a:ext uri="{FF2B5EF4-FFF2-40B4-BE49-F238E27FC236}">
                <a16:creationId xmlns:a16="http://schemas.microsoft.com/office/drawing/2014/main" id="{2D56EB5B-30CB-4844-8BE6-F1C7EE7D8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148" y="1844824"/>
            <a:ext cx="3631704" cy="3631704"/>
          </a:xfrm>
          <a:prstGeom prst="rect">
            <a:avLst/>
          </a:prstGeom>
        </p:spPr>
      </p:pic>
    </p:spTree>
    <p:extLst>
      <p:ext uri="{BB962C8B-B14F-4D97-AF65-F5344CB8AC3E}">
        <p14:creationId xmlns:p14="http://schemas.microsoft.com/office/powerpoint/2010/main" val="3637176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AC24F4-731A-4EFF-8034-C606B9C1345C}"/>
              </a:ext>
            </a:extLst>
          </p:cNvPr>
          <p:cNvSpPr>
            <a:spLocks noGrp="1"/>
          </p:cNvSpPr>
          <p:nvPr>
            <p:ph type="title"/>
          </p:nvPr>
        </p:nvSpPr>
        <p:spPr/>
        <p:txBody>
          <a:bodyPr/>
          <a:lstStyle/>
          <a:p>
            <a:r>
              <a:rPr lang="de-DE" dirty="0"/>
              <a:t>Bei einer Sache bleiben können</a:t>
            </a:r>
          </a:p>
        </p:txBody>
      </p:sp>
      <p:pic>
        <p:nvPicPr>
          <p:cNvPr id="5" name="Inhaltsplatzhalter 4">
            <a:extLst>
              <a:ext uri="{FF2B5EF4-FFF2-40B4-BE49-F238E27FC236}">
                <a16:creationId xmlns:a16="http://schemas.microsoft.com/office/drawing/2014/main" id="{DAEC3609-2C6D-428D-9A8C-05489BE99F75}"/>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208337" y="3076575"/>
            <a:ext cx="2962275" cy="1543050"/>
          </a:xfrm>
        </p:spPr>
      </p:pic>
      <p:sp>
        <p:nvSpPr>
          <p:cNvPr id="3" name="Textfeld 2"/>
          <p:cNvSpPr txBox="1"/>
          <p:nvPr/>
        </p:nvSpPr>
        <p:spPr>
          <a:xfrm>
            <a:off x="467544" y="5229200"/>
            <a:ext cx="2919389" cy="707886"/>
          </a:xfrm>
          <a:prstGeom prst="rect">
            <a:avLst/>
          </a:prstGeom>
          <a:noFill/>
        </p:spPr>
        <p:txBody>
          <a:bodyPr wrap="none" rtlCol="0">
            <a:spAutoFit/>
          </a:bodyPr>
          <a:lstStyle/>
          <a:p>
            <a:pPr marL="171450" indent="-171450">
              <a:buFont typeface="Arial" panose="020B0604020202020204" pitchFamily="34" charset="0"/>
              <a:buChar char="•"/>
            </a:pPr>
            <a:r>
              <a:rPr lang="de-DE" sz="1000" dirty="0"/>
              <a:t>kompetenter in </a:t>
            </a:r>
            <a:r>
              <a:rPr lang="de-DE" sz="1000" b="1" dirty="0"/>
              <a:t>sozialen</a:t>
            </a:r>
            <a:r>
              <a:rPr lang="de-DE" sz="1000" dirty="0"/>
              <a:t> Bereichen </a:t>
            </a:r>
          </a:p>
          <a:p>
            <a:pPr marL="171450" indent="-171450">
              <a:buFont typeface="Arial" panose="020B0604020202020204" pitchFamily="34" charset="0"/>
              <a:buChar char="•"/>
            </a:pPr>
            <a:r>
              <a:rPr lang="de-DE" sz="1000" dirty="0"/>
              <a:t>Besserer Umgang mit Frustration und Stress </a:t>
            </a:r>
          </a:p>
          <a:p>
            <a:pPr marL="171450" indent="-171450">
              <a:buFont typeface="Arial" panose="020B0604020202020204" pitchFamily="34" charset="0"/>
              <a:buChar char="•"/>
            </a:pPr>
            <a:r>
              <a:rPr lang="de-DE" sz="1000" dirty="0"/>
              <a:t>Versuchungen widerstehen</a:t>
            </a:r>
          </a:p>
          <a:p>
            <a:pPr marL="171450" indent="-171450">
              <a:buFont typeface="Arial" panose="020B0604020202020204" pitchFamily="34" charset="0"/>
              <a:buChar char="•"/>
            </a:pPr>
            <a:r>
              <a:rPr lang="de-DE" sz="1000" dirty="0"/>
              <a:t>höhere </a:t>
            </a:r>
            <a:r>
              <a:rPr lang="de-DE" sz="1000" b="1" dirty="0"/>
              <a:t>schulische</a:t>
            </a:r>
            <a:r>
              <a:rPr lang="de-DE" sz="1000" dirty="0"/>
              <a:t> Leistungsfähigkeit</a:t>
            </a:r>
          </a:p>
        </p:txBody>
      </p:sp>
    </p:spTree>
    <p:extLst>
      <p:ext uri="{BB962C8B-B14F-4D97-AF65-F5344CB8AC3E}">
        <p14:creationId xmlns:p14="http://schemas.microsoft.com/office/powerpoint/2010/main" val="3806569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99592" y="2636912"/>
            <a:ext cx="7776864" cy="3139321"/>
          </a:xfrm>
          <a:prstGeom prst="rect">
            <a:avLst/>
          </a:prstGeom>
          <a:noFill/>
        </p:spPr>
        <p:txBody>
          <a:bodyPr wrap="square" rtlCol="0">
            <a:spAutoFit/>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durchschnittliche Aufmerksamkeitsspanne der Kanadier </a:t>
            </a:r>
          </a:p>
          <a:p>
            <a:r>
              <a:rPr lang="de-DE" dirty="0"/>
              <a:t>2000  12 Sekunden, </a:t>
            </a:r>
          </a:p>
          <a:p>
            <a:r>
              <a:rPr lang="de-DE" dirty="0"/>
              <a:t>2017    8 Sekunden</a:t>
            </a:r>
          </a:p>
        </p:txBody>
      </p:sp>
      <p:pic>
        <p:nvPicPr>
          <p:cNvPr id="6" name="Inhaltsplatzhalt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3" y="332656"/>
            <a:ext cx="2487991" cy="1870815"/>
          </a:xfrm>
          <a:prstGeom prst="rect">
            <a:avLst/>
          </a:prstGeom>
        </p:spPr>
      </p:pic>
      <p:pic>
        <p:nvPicPr>
          <p:cNvPr id="8" name="Inhaltsplatzhalter 7"/>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932040" y="1196752"/>
            <a:ext cx="3631704" cy="3631704"/>
          </a:xfrm>
        </p:spPr>
      </p:pic>
    </p:spTree>
    <p:extLst>
      <p:ext uri="{BB962C8B-B14F-4D97-AF65-F5344CB8AC3E}">
        <p14:creationId xmlns:p14="http://schemas.microsoft.com/office/powerpoint/2010/main" val="1413923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5" name="Inhaltsplatzhalt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516216" y="260648"/>
            <a:ext cx="713076" cy="713076"/>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57" y="260648"/>
            <a:ext cx="790521" cy="790521"/>
          </a:xfrm>
          <a:prstGeom prst="rect">
            <a:avLst/>
          </a:prstGeom>
        </p:spPr>
      </p:pic>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561188"/>
            <a:ext cx="5059794" cy="2812516"/>
          </a:xfrm>
          <a:prstGeom prst="rect">
            <a:avLst/>
          </a:prstGeom>
        </p:spPr>
      </p:pic>
      <p:sp>
        <p:nvSpPr>
          <p:cNvPr id="3" name="Textfeld 2"/>
          <p:cNvSpPr txBox="1"/>
          <p:nvPr/>
        </p:nvSpPr>
        <p:spPr>
          <a:xfrm>
            <a:off x="2051720" y="3933056"/>
            <a:ext cx="5528161" cy="707886"/>
          </a:xfrm>
          <a:prstGeom prst="rect">
            <a:avLst/>
          </a:prstGeom>
          <a:noFill/>
        </p:spPr>
        <p:txBody>
          <a:bodyPr wrap="square" rtlCol="0">
            <a:spAutoFit/>
          </a:bodyPr>
          <a:lstStyle/>
          <a:p>
            <a:r>
              <a:rPr lang="de-DE" sz="4000" b="1" dirty="0">
                <a:solidFill>
                  <a:srgbClr val="FF0000"/>
                </a:solidFill>
              </a:rPr>
              <a:t>Ablenkung</a:t>
            </a:r>
            <a:endParaRPr lang="de-DE" sz="4000" b="1" dirty="0"/>
          </a:p>
        </p:txBody>
      </p:sp>
    </p:spTree>
    <p:extLst>
      <p:ext uri="{BB962C8B-B14F-4D97-AF65-F5344CB8AC3E}">
        <p14:creationId xmlns:p14="http://schemas.microsoft.com/office/powerpoint/2010/main" val="633439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Ablenkung im Verkehr</a:t>
            </a:r>
          </a:p>
        </p:txBody>
      </p:sp>
      <p:sp>
        <p:nvSpPr>
          <p:cNvPr id="3" name="Inhaltsplatzhalter 2"/>
          <p:cNvSpPr>
            <a:spLocks noGrp="1"/>
          </p:cNvSpPr>
          <p:nvPr>
            <p:ph sz="quarter" idx="1"/>
          </p:nvPr>
        </p:nvSpPr>
        <p:spPr>
          <a:xfrm>
            <a:off x="612648" y="1600200"/>
            <a:ext cx="8153400" cy="4925144"/>
          </a:xfrm>
        </p:spPr>
        <p:txBody>
          <a:bodyPr>
            <a:normAutofit/>
          </a:bodyPr>
          <a:lstStyle/>
          <a:p>
            <a:pPr marL="0" indent="0">
              <a:buNone/>
            </a:pPr>
            <a:endParaRPr lang="de-DE" dirty="0"/>
          </a:p>
          <a:p>
            <a:pPr marL="0" indent="0">
              <a:buNone/>
            </a:pPr>
            <a:endParaRPr lang="de-DE" dirty="0"/>
          </a:p>
          <a:p>
            <a:pPr marL="0" indent="0">
              <a:buNone/>
            </a:pPr>
            <a:endParaRPr lang="de-DE"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000" dirty="0"/>
          </a:p>
          <a:p>
            <a:pPr marL="0" indent="0">
              <a:buNone/>
            </a:pPr>
            <a:endParaRPr lang="de-DE" sz="1000" dirty="0"/>
          </a:p>
          <a:p>
            <a:pPr marL="0" indent="0">
              <a:buNone/>
            </a:pPr>
            <a:endParaRPr lang="de-DE" sz="1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015" y="571556"/>
            <a:ext cx="8664465" cy="6225851"/>
          </a:xfrm>
          <a:prstGeom prst="rect">
            <a:avLst/>
          </a:prstGeom>
        </p:spPr>
      </p:pic>
    </p:spTree>
    <p:extLst>
      <p:ext uri="{BB962C8B-B14F-4D97-AF65-F5344CB8AC3E}">
        <p14:creationId xmlns:p14="http://schemas.microsoft.com/office/powerpoint/2010/main" val="416382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213842-A8AB-4005-9904-AE0AB89C3D2D}"/>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AE6DA110-B9C8-4ACD-8A11-E5A8BAB1C770}"/>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594448"/>
            <a:ext cx="9144000" cy="5249052"/>
          </a:xfrm>
        </p:spPr>
      </p:pic>
    </p:spTree>
    <p:extLst>
      <p:ext uri="{BB962C8B-B14F-4D97-AF65-F5344CB8AC3E}">
        <p14:creationId xmlns:p14="http://schemas.microsoft.com/office/powerpoint/2010/main" val="3080442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Ablenkung im Verkehr</a:t>
            </a:r>
          </a:p>
        </p:txBody>
      </p:sp>
      <p:sp>
        <p:nvSpPr>
          <p:cNvPr id="3" name="Inhaltsplatzhalter 2"/>
          <p:cNvSpPr>
            <a:spLocks noGrp="1"/>
          </p:cNvSpPr>
          <p:nvPr>
            <p:ph sz="quarter" idx="1"/>
          </p:nvPr>
        </p:nvSpPr>
        <p:spPr/>
        <p:txBody>
          <a:bodyPr>
            <a:normAutofit/>
          </a:bodyPr>
          <a:lstStyle/>
          <a:p>
            <a:pPr marL="0" indent="0">
              <a:buNone/>
            </a:pPr>
            <a:endParaRPr lang="de-DE" dirty="0"/>
          </a:p>
          <a:p>
            <a:pPr marL="0" indent="0">
              <a:buNone/>
            </a:pPr>
            <a:endParaRPr lang="de-DE" dirty="0"/>
          </a:p>
          <a:p>
            <a:pPr marL="0" indent="0">
              <a:buNone/>
            </a:pPr>
            <a:endParaRPr lang="de-DE"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1422400"/>
            <a:ext cx="6019800" cy="4013200"/>
          </a:xfrm>
          <a:prstGeom prst="rect">
            <a:avLst/>
          </a:prstGeom>
        </p:spPr>
      </p:pic>
      <p:sp>
        <p:nvSpPr>
          <p:cNvPr id="4" name="Rechteck 3"/>
          <p:cNvSpPr/>
          <p:nvPr/>
        </p:nvSpPr>
        <p:spPr>
          <a:xfrm>
            <a:off x="755576" y="5460260"/>
            <a:ext cx="7632848" cy="1015663"/>
          </a:xfrm>
          <a:prstGeom prst="rect">
            <a:avLst/>
          </a:prstGeom>
        </p:spPr>
        <p:txBody>
          <a:bodyPr wrap="square">
            <a:spAutoFit/>
          </a:bodyPr>
          <a:lstStyle/>
          <a:p>
            <a:r>
              <a:rPr lang="de-DE" sz="1200" dirty="0"/>
              <a:t>Die Polizei in München schlägt Alarm: Fast 70 Prozent der Fußgänger, die dort im Straßenverkehr ums Leben kommen, könnten noch leben, wenn sie besser aufgepasst hätten. Ein Großteil der Opfer ist nämlich abgelenkt - und zwar vom Handy.</a:t>
            </a:r>
          </a:p>
          <a:p>
            <a:r>
              <a:rPr lang="de-DE" sz="1200" dirty="0"/>
              <a:t>Quelle: http://www.n-tv.de/mediathek/videos/panorama/Immer-mehr-Fussgaenger-verungluecken-durch-Ablenkung-article16479031.html</a:t>
            </a:r>
          </a:p>
        </p:txBody>
      </p:sp>
    </p:spTree>
    <p:extLst>
      <p:ext uri="{BB962C8B-B14F-4D97-AF65-F5344CB8AC3E}">
        <p14:creationId xmlns:p14="http://schemas.microsoft.com/office/powerpoint/2010/main" val="1146141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Ablenkung im Verkehr</a:t>
            </a:r>
          </a:p>
        </p:txBody>
      </p:sp>
      <p:sp>
        <p:nvSpPr>
          <p:cNvPr id="3" name="Inhaltsplatzhalter 2"/>
          <p:cNvSpPr>
            <a:spLocks noGrp="1"/>
          </p:cNvSpPr>
          <p:nvPr>
            <p:ph sz="quarter" idx="1"/>
          </p:nvPr>
        </p:nvSpPr>
        <p:spPr/>
        <p:txBody>
          <a:bodyPr>
            <a:normAutofit/>
          </a:bodyPr>
          <a:lstStyle/>
          <a:p>
            <a:pPr marL="0" indent="0">
              <a:buNone/>
            </a:pPr>
            <a:endParaRPr lang="de-DE" dirty="0"/>
          </a:p>
          <a:p>
            <a:pPr marL="0" indent="0">
              <a:buNone/>
            </a:pPr>
            <a:endParaRPr lang="de-DE" dirty="0"/>
          </a:p>
          <a:p>
            <a:pPr marL="0" indent="0">
              <a:buNone/>
            </a:pPr>
            <a:endParaRPr lang="de-DE"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2770"/>
            <a:ext cx="9144000" cy="3432460"/>
          </a:xfrm>
          <a:prstGeom prst="rect">
            <a:avLst/>
          </a:prstGeom>
        </p:spPr>
      </p:pic>
    </p:spTree>
    <p:extLst>
      <p:ext uri="{BB962C8B-B14F-4D97-AF65-F5344CB8AC3E}">
        <p14:creationId xmlns:p14="http://schemas.microsoft.com/office/powerpoint/2010/main" val="1366222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sz="quarter" idx="1"/>
          </p:nvPr>
        </p:nvSpPr>
        <p:spPr/>
        <p:txBody>
          <a:bodyPr/>
          <a:lstStyle/>
          <a:p>
            <a:pPr marL="274320" lvl="1" indent="0">
              <a:buNone/>
            </a:pPr>
            <a:endParaRPr lang="de-DE" dirty="0"/>
          </a:p>
          <a:p>
            <a:pPr marL="274320" lvl="1" indent="0">
              <a:buNone/>
            </a:pP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04663"/>
            <a:ext cx="8064896" cy="5900109"/>
          </a:xfrm>
          <a:prstGeom prst="rect">
            <a:avLst/>
          </a:prstGeom>
        </p:spPr>
      </p:pic>
    </p:spTree>
    <p:extLst>
      <p:ext uri="{BB962C8B-B14F-4D97-AF65-F5344CB8AC3E}">
        <p14:creationId xmlns:p14="http://schemas.microsoft.com/office/powerpoint/2010/main" val="2565511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99592" y="3067446"/>
            <a:ext cx="6015188" cy="3007594"/>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430" y="8749"/>
            <a:ext cx="6401693" cy="2838846"/>
          </a:xfrm>
          <a:prstGeom prst="rect">
            <a:avLst/>
          </a:prstGeom>
        </p:spPr>
      </p:pic>
    </p:spTree>
    <p:extLst>
      <p:ext uri="{BB962C8B-B14F-4D97-AF65-F5344CB8AC3E}">
        <p14:creationId xmlns:p14="http://schemas.microsoft.com/office/powerpoint/2010/main" val="37085718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Ablenkung am Arbeitsplatz</a:t>
            </a:r>
          </a:p>
        </p:txBody>
      </p:sp>
      <p:sp>
        <p:nvSpPr>
          <p:cNvPr id="3" name="Inhaltsplatzhalter 2"/>
          <p:cNvSpPr>
            <a:spLocks noGrp="1"/>
          </p:cNvSpPr>
          <p:nvPr>
            <p:ph sz="quarter" idx="1"/>
          </p:nvPr>
        </p:nvSpPr>
        <p:spPr/>
        <p:txBody>
          <a:bodyPr>
            <a:normAutofit/>
          </a:bodyPr>
          <a:lstStyle/>
          <a:p>
            <a:pPr algn="r">
              <a:buFontTx/>
              <a:buChar char="-"/>
            </a:pPr>
            <a:endParaRPr lang="de-DE" dirty="0"/>
          </a:p>
          <a:p>
            <a:pPr algn="r">
              <a:buFontTx/>
              <a:buChar char="-"/>
            </a:pPr>
            <a:endParaRPr lang="de-DE" dirty="0"/>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548" y="1609471"/>
            <a:ext cx="6296904" cy="3639058"/>
          </a:xfrm>
          <a:prstGeom prst="rect">
            <a:avLst/>
          </a:prstGeom>
        </p:spPr>
      </p:pic>
      <p:sp>
        <p:nvSpPr>
          <p:cNvPr id="5" name="Rechteck 4"/>
          <p:cNvSpPr/>
          <p:nvPr/>
        </p:nvSpPr>
        <p:spPr>
          <a:xfrm>
            <a:off x="1979712" y="5373216"/>
            <a:ext cx="6228184" cy="400110"/>
          </a:xfrm>
          <a:prstGeom prst="rect">
            <a:avLst/>
          </a:prstGeom>
        </p:spPr>
        <p:txBody>
          <a:bodyPr wrap="square">
            <a:spAutoFit/>
          </a:bodyPr>
          <a:lstStyle/>
          <a:p>
            <a:r>
              <a:rPr lang="de-DE" sz="1000" dirty="0"/>
              <a:t>http://www.golem.de/news/soziale-netzwerke-und-e-mail-500-milliarden-euro-schaden-durch-ablenkung-am-arbeitsplatz-1304-98805.html</a:t>
            </a:r>
          </a:p>
        </p:txBody>
      </p:sp>
    </p:spTree>
    <p:extLst>
      <p:ext uri="{BB962C8B-B14F-4D97-AF65-F5344CB8AC3E}">
        <p14:creationId xmlns:p14="http://schemas.microsoft.com/office/powerpoint/2010/main" val="2475198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Unterbrechen</a:t>
            </a:r>
          </a:p>
        </p:txBody>
      </p:sp>
      <p:sp>
        <p:nvSpPr>
          <p:cNvPr id="3" name="Inhaltsplatzhalter 2"/>
          <p:cNvSpPr>
            <a:spLocks noGrp="1"/>
          </p:cNvSpPr>
          <p:nvPr>
            <p:ph sz="quarter" idx="1"/>
          </p:nvPr>
        </p:nvSpPr>
        <p:spPr>
          <a:xfrm>
            <a:off x="612648" y="1600200"/>
            <a:ext cx="8153400" cy="2836912"/>
          </a:xfrm>
        </p:spPr>
        <p:txBody>
          <a:bodyPr>
            <a:normAutofit/>
          </a:bodyPr>
          <a:lstStyle/>
          <a:p>
            <a:pPr marL="0" indent="0">
              <a:buNone/>
            </a:pPr>
            <a:r>
              <a:rPr lang="de-DE" dirty="0"/>
              <a:t>„Wenn ich alle 10 Minuten auf mein Handy sehe, leiden meine </a:t>
            </a:r>
            <a:r>
              <a:rPr lang="de-DE" b="1" dirty="0"/>
              <a:t>Produktivität</a:t>
            </a:r>
            <a:r>
              <a:rPr lang="de-DE" dirty="0"/>
              <a:t> und mein </a:t>
            </a:r>
            <a:r>
              <a:rPr lang="de-DE" b="1" dirty="0"/>
              <a:t>Glücksempfinden.</a:t>
            </a:r>
            <a:r>
              <a:rPr lang="de-DE" dirty="0"/>
              <a:t>“</a:t>
            </a:r>
          </a:p>
          <a:p>
            <a:pPr marL="0" indent="0">
              <a:buNone/>
            </a:pPr>
            <a:r>
              <a:rPr lang="de-DE" dirty="0"/>
              <a:t>			- Alexander </a:t>
            </a:r>
            <a:r>
              <a:rPr lang="de-DE" dirty="0" err="1"/>
              <a:t>Markowetz</a:t>
            </a:r>
            <a:r>
              <a:rPr lang="de-DE" dirty="0"/>
              <a:t>, UNI Bonn</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4365104"/>
            <a:ext cx="4572000" cy="2286000"/>
          </a:xfrm>
          <a:prstGeom prst="rect">
            <a:avLst/>
          </a:prstGeom>
        </p:spPr>
      </p:pic>
    </p:spTree>
    <p:extLst>
      <p:ext uri="{BB962C8B-B14F-4D97-AF65-F5344CB8AC3E}">
        <p14:creationId xmlns:p14="http://schemas.microsoft.com/office/powerpoint/2010/main" val="4024888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
          </p:nvPr>
        </p:nvSpPr>
        <p:spPr/>
        <p:txBody>
          <a:bodyPr/>
          <a:lstStyle/>
          <a:p>
            <a:endParaRPr lang="de-DE" dirty="0"/>
          </a:p>
          <a:p>
            <a:r>
              <a:rPr lang="de-DE" dirty="0"/>
              <a:t>77 Prozent der 18-24-Jährigen greifen bei Langeweile zuerst zum Smartphone</a:t>
            </a:r>
          </a:p>
        </p:txBody>
      </p:sp>
      <p:pic>
        <p:nvPicPr>
          <p:cNvPr id="4" name="Inhaltsplatzhalt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3" y="332657"/>
            <a:ext cx="2343975" cy="1762524"/>
          </a:xfrm>
          <a:prstGeom prst="rect">
            <a:avLst/>
          </a:prstGeom>
        </p:spPr>
      </p:pic>
    </p:spTree>
    <p:extLst>
      <p:ext uri="{BB962C8B-B14F-4D97-AF65-F5344CB8AC3E}">
        <p14:creationId xmlns:p14="http://schemas.microsoft.com/office/powerpoint/2010/main" val="4215844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
          </p:nvPr>
        </p:nvSpPr>
        <p:spPr>
          <a:xfrm>
            <a:off x="539552" y="1600200"/>
            <a:ext cx="3888432" cy="4495800"/>
          </a:xfrm>
        </p:spPr>
        <p:txBody>
          <a:bodyPr>
            <a:normAutofit/>
          </a:bodyPr>
          <a:lstStyle/>
          <a:p>
            <a:r>
              <a:rPr lang="de-DE" dirty="0" err="1">
                <a:hlinkClick r:id="rId2" tooltip="Mihály Csíkszentmihályi"/>
              </a:rPr>
              <a:t>Mihály</a:t>
            </a:r>
            <a:r>
              <a:rPr lang="de-DE" dirty="0">
                <a:hlinkClick r:id="rId2" tooltip="Mihály Csíkszentmihályi"/>
              </a:rPr>
              <a:t> </a:t>
            </a:r>
            <a:r>
              <a:rPr lang="de-DE" dirty="0" err="1">
                <a:hlinkClick r:id="rId2" tooltip="Mihály Csíkszentmihályi"/>
              </a:rPr>
              <a:t>Csíkszentmihályi</a:t>
            </a:r>
            <a:r>
              <a:rPr lang="de-DE" dirty="0"/>
              <a:t>, Glücksforscher </a:t>
            </a:r>
          </a:p>
          <a:p>
            <a:r>
              <a:rPr lang="de-DE" dirty="0"/>
              <a:t>15 Min. Anlaufzeit</a:t>
            </a:r>
          </a:p>
          <a:p>
            <a:pPr marL="0" indent="0">
              <a:buNone/>
            </a:pPr>
            <a:endParaRPr lang="de-DE" i="1" dirty="0"/>
          </a:p>
          <a:p>
            <a:pPr marL="0" indent="0">
              <a:buNone/>
            </a:pPr>
            <a:endParaRPr lang="de-DE" dirty="0"/>
          </a:p>
          <a:p>
            <a:pPr marL="0" indent="0">
              <a:buNone/>
            </a:pPr>
            <a:endParaRPr lang="de-DE" dirty="0"/>
          </a:p>
        </p:txBody>
      </p:sp>
      <p:sp>
        <p:nvSpPr>
          <p:cNvPr id="6" name="Titel 1"/>
          <p:cNvSpPr>
            <a:spLocks noGrp="1"/>
          </p:cNvSpPr>
          <p:nvPr>
            <p:ph type="title"/>
          </p:nvPr>
        </p:nvSpPr>
        <p:spPr/>
        <p:txBody>
          <a:bodyPr/>
          <a:lstStyle/>
          <a:p>
            <a:r>
              <a:rPr lang="de-DE" dirty="0"/>
              <a:t>Glücksempfinden durch Flow </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2060848"/>
            <a:ext cx="4086796" cy="3781953"/>
          </a:xfrm>
          <a:prstGeom prst="rect">
            <a:avLst/>
          </a:prstGeom>
        </p:spPr>
      </p:pic>
    </p:spTree>
    <p:extLst>
      <p:ext uri="{BB962C8B-B14F-4D97-AF65-F5344CB8AC3E}">
        <p14:creationId xmlns:p14="http://schemas.microsoft.com/office/powerpoint/2010/main" val="442844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Kinder- und Jugendärzte</a:t>
            </a:r>
          </a:p>
        </p:txBody>
      </p:sp>
      <p:sp>
        <p:nvSpPr>
          <p:cNvPr id="3" name="Inhaltsplatzhalter 2"/>
          <p:cNvSpPr>
            <a:spLocks noGrp="1"/>
          </p:cNvSpPr>
          <p:nvPr>
            <p:ph sz="quarter" idx="1"/>
          </p:nvPr>
        </p:nvSpPr>
        <p:spPr/>
        <p:txBody>
          <a:bodyPr>
            <a:normAutofit/>
          </a:bodyPr>
          <a:lstStyle/>
          <a:p>
            <a:pPr marL="0" indent="0">
              <a:buNone/>
            </a:pPr>
            <a:endParaRPr lang="de-DE" dirty="0"/>
          </a:p>
          <a:p>
            <a:pPr marL="0" indent="0">
              <a:buNone/>
            </a:pPr>
            <a:r>
              <a:rPr lang="de-DE" dirty="0"/>
              <a:t>Zunahme an </a:t>
            </a:r>
          </a:p>
          <a:p>
            <a:pPr marL="0" indent="0">
              <a:buNone/>
            </a:pPr>
            <a:r>
              <a:rPr lang="de-DE" b="1" dirty="0">
                <a:solidFill>
                  <a:srgbClr val="FF0000"/>
                </a:solidFill>
              </a:rPr>
              <a:t>psychischen Erkrankungen</a:t>
            </a:r>
          </a:p>
          <a:p>
            <a:pPr marL="0" indent="0">
              <a:buNone/>
            </a:pPr>
            <a:r>
              <a:rPr lang="de-DE" b="1" dirty="0">
                <a:solidFill>
                  <a:srgbClr val="FF0000"/>
                </a:solidFill>
              </a:rPr>
              <a:t>(…)</a:t>
            </a:r>
            <a:r>
              <a:rPr lang="de-DE" dirty="0"/>
              <a:t> der mit der wachsenden Nutzung der digitalen Medien zusammenhänge. </a:t>
            </a:r>
          </a:p>
          <a:p>
            <a:pPr marL="0" indent="0">
              <a:buNone/>
            </a:pPr>
            <a:r>
              <a:rPr lang="de-DE" sz="900" dirty="0"/>
              <a:t>http://www.sz-online.de/ratgeber/aerzte-warnen-vor-mobilen-medien-3162305.html</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245" y="5467536"/>
            <a:ext cx="2430061" cy="1256928"/>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1384866"/>
            <a:ext cx="2581098" cy="1847489"/>
          </a:xfrm>
          <a:prstGeom prst="rect">
            <a:avLst/>
          </a:prstGeom>
        </p:spPr>
      </p:pic>
    </p:spTree>
    <p:extLst>
      <p:ext uri="{BB962C8B-B14F-4D97-AF65-F5344CB8AC3E}">
        <p14:creationId xmlns:p14="http://schemas.microsoft.com/office/powerpoint/2010/main" val="988229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Studie der DAK und des Deutschen Zentrums für Suchtfragen, 2018 </a:t>
            </a:r>
          </a:p>
        </p:txBody>
      </p:sp>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798234" y="3386073"/>
            <a:ext cx="5782482" cy="924054"/>
          </a:xfrm>
        </p:spPr>
      </p:pic>
      <p:sp>
        <p:nvSpPr>
          <p:cNvPr id="5" name="Rechteck 4"/>
          <p:cNvSpPr/>
          <p:nvPr/>
        </p:nvSpPr>
        <p:spPr>
          <a:xfrm>
            <a:off x="3779912" y="4869160"/>
            <a:ext cx="4572000" cy="369332"/>
          </a:xfrm>
          <a:prstGeom prst="rect">
            <a:avLst/>
          </a:prstGeom>
        </p:spPr>
        <p:txBody>
          <a:bodyPr>
            <a:spAutoFit/>
          </a:bodyPr>
          <a:lstStyle/>
          <a:p>
            <a:r>
              <a:rPr lang="de-DE" sz="900" dirty="0"/>
              <a:t>http://www.sueddeutsche.de/digital/social-media-so-suechtig-machen-whatsapp-instagram-und-co-1.3887285</a:t>
            </a:r>
          </a:p>
        </p:txBody>
      </p:sp>
    </p:spTree>
    <p:extLst>
      <p:ext uri="{BB962C8B-B14F-4D97-AF65-F5344CB8AC3E}">
        <p14:creationId xmlns:p14="http://schemas.microsoft.com/office/powerpoint/2010/main" val="1951383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nhaltsplatzhalt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71600" y="332656"/>
            <a:ext cx="7400667" cy="6015124"/>
          </a:xfrm>
        </p:spPr>
      </p:pic>
    </p:spTree>
    <p:extLst>
      <p:ext uri="{BB962C8B-B14F-4D97-AF65-F5344CB8AC3E}">
        <p14:creationId xmlns:p14="http://schemas.microsoft.com/office/powerpoint/2010/main" val="3638839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
          </p:nvPr>
        </p:nvSpPr>
        <p:spPr/>
        <p:txBody>
          <a:bodyPr>
            <a:normAutofit/>
          </a:bodyPr>
          <a:lstStyle/>
          <a:p>
            <a:pPr lvl="1"/>
            <a:r>
              <a:rPr lang="de-DE" dirty="0"/>
              <a:t>…können sich </a:t>
            </a:r>
            <a:r>
              <a:rPr lang="de-DE" b="1" dirty="0"/>
              <a:t>schlechter konzentrieren</a:t>
            </a:r>
          </a:p>
          <a:p>
            <a:pPr lvl="1"/>
            <a:r>
              <a:rPr lang="de-DE" dirty="0"/>
              <a:t>…trainieren sich </a:t>
            </a:r>
            <a:r>
              <a:rPr lang="de-DE" b="1" dirty="0"/>
              <a:t>Oberflächlichkeit</a:t>
            </a:r>
            <a:r>
              <a:rPr lang="de-DE" dirty="0"/>
              <a:t> an</a:t>
            </a:r>
          </a:p>
          <a:p>
            <a:pPr marL="365760" lvl="1" indent="0">
              <a:buNone/>
            </a:pPr>
            <a:r>
              <a:rPr lang="de-DE" sz="1100" dirty="0"/>
              <a:t>						Untersuchung Standfort University</a:t>
            </a:r>
          </a:p>
          <a:p>
            <a:pPr lvl="1"/>
            <a:endParaRPr lang="de-DE" dirty="0"/>
          </a:p>
          <a:p>
            <a:pPr lvl="1"/>
            <a:endParaRPr lang="de-DE" dirty="0"/>
          </a:p>
          <a:p>
            <a:pPr marL="0" indent="0">
              <a:buNone/>
            </a:pP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904200"/>
            <a:ext cx="3744416" cy="2804698"/>
          </a:xfrm>
          <a:prstGeom prst="rect">
            <a:avLst/>
          </a:prstGeom>
        </p:spPr>
      </p:pic>
      <p:sp>
        <p:nvSpPr>
          <p:cNvPr id="6" name="Titel 1"/>
          <p:cNvSpPr>
            <a:spLocks noGrp="1"/>
          </p:cNvSpPr>
          <p:nvPr>
            <p:ph type="title"/>
          </p:nvPr>
        </p:nvSpPr>
        <p:spPr/>
        <p:txBody>
          <a:bodyPr/>
          <a:lstStyle/>
          <a:p>
            <a:r>
              <a:rPr lang="de-DE" dirty="0" err="1"/>
              <a:t>Multitasker</a:t>
            </a:r>
            <a:r>
              <a:rPr lang="de-DE" dirty="0"/>
              <a:t>…</a:t>
            </a:r>
          </a:p>
        </p:txBody>
      </p:sp>
    </p:spTree>
    <p:extLst>
      <p:ext uri="{BB962C8B-B14F-4D97-AF65-F5344CB8AC3E}">
        <p14:creationId xmlns:p14="http://schemas.microsoft.com/office/powerpoint/2010/main" val="4038701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Mediales Multitasking = </a:t>
            </a:r>
            <a:r>
              <a:rPr lang="de-DE" u="sng" dirty="0"/>
              <a:t>Ablenkung</a:t>
            </a:r>
          </a:p>
        </p:txBody>
      </p:sp>
      <p:sp>
        <p:nvSpPr>
          <p:cNvPr id="3" name="Inhaltsplatzhalter 2"/>
          <p:cNvSpPr>
            <a:spLocks noGrp="1"/>
          </p:cNvSpPr>
          <p:nvPr>
            <p:ph sz="quarter" idx="1"/>
          </p:nvPr>
        </p:nvSpPr>
        <p:spPr/>
        <p:txBody>
          <a:bodyPr>
            <a:normAutofit/>
          </a:bodyPr>
          <a:lstStyle/>
          <a:p>
            <a:pPr algn="r">
              <a:buFontTx/>
              <a:buChar char="-"/>
            </a:pPr>
            <a:endParaRPr lang="de-DE" dirty="0"/>
          </a:p>
          <a:p>
            <a:pPr algn="r">
              <a:buFontTx/>
              <a:buChar char="-"/>
            </a:pPr>
            <a:endParaRPr lang="de-DE" dirty="0"/>
          </a:p>
          <a:p>
            <a:pPr marL="0" indent="0">
              <a:buNone/>
            </a:pPr>
            <a:endParaRPr lang="de-DE" dirty="0"/>
          </a:p>
        </p:txBody>
      </p:sp>
      <p:sp>
        <p:nvSpPr>
          <p:cNvPr id="5" name="Rechteck 4"/>
          <p:cNvSpPr/>
          <p:nvPr/>
        </p:nvSpPr>
        <p:spPr>
          <a:xfrm>
            <a:off x="1331640" y="2204864"/>
            <a:ext cx="6228184" cy="2431435"/>
          </a:xfrm>
          <a:prstGeom prst="rect">
            <a:avLst/>
          </a:prstGeom>
        </p:spPr>
        <p:txBody>
          <a:bodyPr wrap="square">
            <a:spAutoFit/>
          </a:bodyPr>
          <a:lstStyle/>
          <a:p>
            <a:r>
              <a:rPr lang="de-DE" sz="1200" dirty="0"/>
              <a:t>Edward </a:t>
            </a:r>
            <a:r>
              <a:rPr lang="de-DE" sz="1200" dirty="0" err="1"/>
              <a:t>Hallowell</a:t>
            </a:r>
            <a:r>
              <a:rPr lang="de-DE" sz="1200" dirty="0"/>
              <a:t>, Psychiater und Dozent an der </a:t>
            </a:r>
            <a:r>
              <a:rPr lang="de-DE" sz="1200" dirty="0" err="1"/>
              <a:t>Harward</a:t>
            </a:r>
            <a:r>
              <a:rPr lang="de-DE" sz="1200" dirty="0"/>
              <a:t> Medical School: </a:t>
            </a:r>
            <a:r>
              <a:rPr lang="de-DE" sz="2800" dirty="0"/>
              <a:t>„Langjährige </a:t>
            </a:r>
            <a:r>
              <a:rPr lang="de-DE" sz="2800" dirty="0" err="1"/>
              <a:t>Multitasker</a:t>
            </a:r>
            <a:r>
              <a:rPr lang="de-DE" sz="2800" dirty="0"/>
              <a:t> trainieren sich eine Art chronische  </a:t>
            </a:r>
            <a:r>
              <a:rPr lang="de-DE" sz="2800" b="1" dirty="0"/>
              <a:t>Aufmerksamkeitsstörung</a:t>
            </a:r>
            <a:r>
              <a:rPr lang="de-DE" sz="2800" dirty="0"/>
              <a:t> an(…) sie haben ein hohes Maß an Abgelenktheit, innere Unruhe, und Ungeduld.“ </a:t>
            </a:r>
            <a:r>
              <a:rPr lang="de-DE" sz="1000" dirty="0"/>
              <a:t>S.81, </a:t>
            </a:r>
            <a:r>
              <a:rPr lang="de-DE" sz="1000" dirty="0" err="1"/>
              <a:t>Markowetz</a:t>
            </a:r>
            <a:endParaRPr lang="de-DE" sz="1000" dirty="0"/>
          </a:p>
        </p:txBody>
      </p:sp>
    </p:spTree>
    <p:extLst>
      <p:ext uri="{BB962C8B-B14F-4D97-AF65-F5344CB8AC3E}">
        <p14:creationId xmlns:p14="http://schemas.microsoft.com/office/powerpoint/2010/main" val="2012621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Gedankliche Pausen?</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988840"/>
            <a:ext cx="6839712" cy="3779520"/>
          </a:xfrm>
          <a:prstGeom prst="rect">
            <a:avLst/>
          </a:prstGeom>
        </p:spPr>
      </p:pic>
    </p:spTree>
    <p:extLst>
      <p:ext uri="{BB962C8B-B14F-4D97-AF65-F5344CB8AC3E}">
        <p14:creationId xmlns:p14="http://schemas.microsoft.com/office/powerpoint/2010/main" val="2649267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Textfeld 2"/>
          <p:cNvSpPr txBox="1"/>
          <p:nvPr/>
        </p:nvSpPr>
        <p:spPr>
          <a:xfrm>
            <a:off x="1043608" y="2132856"/>
            <a:ext cx="5184576" cy="1200329"/>
          </a:xfrm>
          <a:prstGeom prst="rect">
            <a:avLst/>
          </a:prstGeom>
          <a:noFill/>
        </p:spPr>
        <p:txBody>
          <a:bodyPr wrap="square" rtlCol="0">
            <a:spAutoFit/>
          </a:bodyPr>
          <a:lstStyle/>
          <a:p>
            <a:r>
              <a:rPr lang="de-DE" sz="2400" dirty="0"/>
              <a:t>Das ist kein Zufall, sondern bewusst so gewollt!</a:t>
            </a:r>
          </a:p>
          <a:p>
            <a:pPr algn="r"/>
            <a:r>
              <a:rPr lang="de-DE" sz="2400" dirty="0"/>
              <a:t>- Tristan Harris</a:t>
            </a:r>
          </a:p>
        </p:txBody>
      </p:sp>
      <p:pic>
        <p:nvPicPr>
          <p:cNvPr id="6" name="Inhaltsplatzhalter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483768" y="3429000"/>
            <a:ext cx="4482207" cy="2345911"/>
          </a:xfrm>
        </p:spPr>
      </p:pic>
    </p:spTree>
    <p:extLst>
      <p:ext uri="{BB962C8B-B14F-4D97-AF65-F5344CB8AC3E}">
        <p14:creationId xmlns:p14="http://schemas.microsoft.com/office/powerpoint/2010/main" val="2456125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EEDAA-A631-4A87-8532-4132C4AB0A4B}"/>
              </a:ext>
            </a:extLst>
          </p:cNvPr>
          <p:cNvSpPr>
            <a:spLocks noGrp="1"/>
          </p:cNvSpPr>
          <p:nvPr>
            <p:ph type="title"/>
          </p:nvPr>
        </p:nvSpPr>
        <p:spPr/>
        <p:txBody>
          <a:bodyPr/>
          <a:lstStyle/>
          <a:p>
            <a:r>
              <a:rPr lang="de-DE" dirty="0"/>
              <a:t>Gefahrenklassiker</a:t>
            </a:r>
          </a:p>
        </p:txBody>
      </p:sp>
      <p:sp>
        <p:nvSpPr>
          <p:cNvPr id="3" name="Inhaltsplatzhalter 2">
            <a:extLst>
              <a:ext uri="{FF2B5EF4-FFF2-40B4-BE49-F238E27FC236}">
                <a16:creationId xmlns:a16="http://schemas.microsoft.com/office/drawing/2014/main" id="{58313110-93D8-4DCA-88F2-8B024861429A}"/>
              </a:ext>
            </a:extLst>
          </p:cNvPr>
          <p:cNvSpPr>
            <a:spLocks noGrp="1"/>
          </p:cNvSpPr>
          <p:nvPr>
            <p:ph sz="quarter" idx="1"/>
          </p:nvPr>
        </p:nvSpPr>
        <p:spPr/>
        <p:txBody>
          <a:bodyPr/>
          <a:lstStyle/>
          <a:p>
            <a:r>
              <a:rPr lang="de-DE" dirty="0"/>
              <a:t>Folgen nun…..</a:t>
            </a:r>
          </a:p>
        </p:txBody>
      </p:sp>
    </p:spTree>
    <p:extLst>
      <p:ext uri="{BB962C8B-B14F-4D97-AF65-F5344CB8AC3E}">
        <p14:creationId xmlns:p14="http://schemas.microsoft.com/office/powerpoint/2010/main" val="4130452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04664"/>
            <a:ext cx="8534400" cy="758952"/>
          </a:xfrm>
        </p:spPr>
        <p:txBody>
          <a:bodyPr>
            <a:noAutofit/>
          </a:bodyPr>
          <a:lstStyle/>
          <a:p>
            <a:endParaRPr lang="de-DE" sz="3200" dirty="0"/>
          </a:p>
        </p:txBody>
      </p:sp>
      <p:sp>
        <p:nvSpPr>
          <p:cNvPr id="3" name="Inhaltsplatzhalter 2"/>
          <p:cNvSpPr>
            <a:spLocks noGrp="1"/>
          </p:cNvSpPr>
          <p:nvPr>
            <p:ph sz="quarter" idx="1"/>
          </p:nvPr>
        </p:nvSpPr>
        <p:spPr/>
        <p:txBody>
          <a:bodyPr>
            <a:normAutofit/>
          </a:bodyPr>
          <a:lstStyle/>
          <a:p>
            <a:r>
              <a:rPr lang="de-DE" dirty="0"/>
              <a:t>Cybermobbing, Beleidigungen</a:t>
            </a:r>
          </a:p>
          <a:p>
            <a:endParaRPr lang="de-DE" dirty="0"/>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328" y="908720"/>
            <a:ext cx="1296144" cy="1296144"/>
          </a:xfrm>
          <a:prstGeom prst="rect">
            <a:avLst/>
          </a:prstGeom>
        </p:spPr>
      </p:pic>
      <p:pic>
        <p:nvPicPr>
          <p:cNvPr id="6" name="Grafik 5">
            <a:extLst>
              <a:ext uri="{FF2B5EF4-FFF2-40B4-BE49-F238E27FC236}">
                <a16:creationId xmlns:a16="http://schemas.microsoft.com/office/drawing/2014/main" id="{4E470C5D-25E1-4213-98EF-5AFBEF102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2708920"/>
            <a:ext cx="4172165" cy="2633494"/>
          </a:xfrm>
          <a:prstGeom prst="rect">
            <a:avLst/>
          </a:prstGeom>
        </p:spPr>
      </p:pic>
    </p:spTree>
    <p:extLst>
      <p:ext uri="{BB962C8B-B14F-4D97-AF65-F5344CB8AC3E}">
        <p14:creationId xmlns:p14="http://schemas.microsoft.com/office/powerpoint/2010/main" val="249534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04664"/>
            <a:ext cx="8534400" cy="758952"/>
          </a:xfrm>
        </p:spPr>
        <p:txBody>
          <a:bodyPr>
            <a:noAutofit/>
          </a:bodyPr>
          <a:lstStyle/>
          <a:p>
            <a:endParaRPr lang="de-DE" sz="3200" dirty="0"/>
          </a:p>
        </p:txBody>
      </p:sp>
      <p:sp>
        <p:nvSpPr>
          <p:cNvPr id="3" name="Inhaltsplatzhalter 2"/>
          <p:cNvSpPr>
            <a:spLocks noGrp="1"/>
          </p:cNvSpPr>
          <p:nvPr>
            <p:ph sz="quarter" idx="1"/>
          </p:nvPr>
        </p:nvSpPr>
        <p:spPr/>
        <p:txBody>
          <a:bodyPr>
            <a:normAutofit/>
          </a:bodyPr>
          <a:lstStyle/>
          <a:p>
            <a:r>
              <a:rPr lang="de-DE" dirty="0"/>
              <a:t>Rasante Bilderverbreitung</a:t>
            </a:r>
          </a:p>
          <a:p>
            <a:endParaRPr lang="de-DE" dirty="0"/>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328" y="908720"/>
            <a:ext cx="1296144" cy="1296144"/>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2204864"/>
            <a:ext cx="5670216" cy="4089643"/>
          </a:xfrm>
          <a:prstGeom prst="rect">
            <a:avLst/>
          </a:prstGeom>
        </p:spPr>
      </p:pic>
    </p:spTree>
    <p:extLst>
      <p:ext uri="{BB962C8B-B14F-4D97-AF65-F5344CB8AC3E}">
        <p14:creationId xmlns:p14="http://schemas.microsoft.com/office/powerpoint/2010/main" val="20234593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04664"/>
            <a:ext cx="8534400" cy="758952"/>
          </a:xfrm>
        </p:spPr>
        <p:txBody>
          <a:bodyPr>
            <a:noAutofit/>
          </a:bodyPr>
          <a:lstStyle/>
          <a:p>
            <a:endParaRPr lang="de-DE" sz="3200" dirty="0"/>
          </a:p>
        </p:txBody>
      </p:sp>
      <p:sp>
        <p:nvSpPr>
          <p:cNvPr id="3" name="Inhaltsplatzhalter 2"/>
          <p:cNvSpPr>
            <a:spLocks noGrp="1"/>
          </p:cNvSpPr>
          <p:nvPr>
            <p:ph sz="quarter" idx="1"/>
          </p:nvPr>
        </p:nvSpPr>
        <p:spPr/>
        <p:txBody>
          <a:bodyPr>
            <a:normAutofit/>
          </a:bodyPr>
          <a:lstStyle/>
          <a:p>
            <a:r>
              <a:rPr lang="de-DE" dirty="0"/>
              <a:t>Kettenbriefe</a:t>
            </a:r>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328" y="908720"/>
            <a:ext cx="1296144" cy="1296144"/>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811" y="44624"/>
            <a:ext cx="4563112" cy="6668431"/>
          </a:xfrm>
          <a:prstGeom prst="rect">
            <a:avLst/>
          </a:prstGeom>
        </p:spPr>
      </p:pic>
    </p:spTree>
    <p:extLst>
      <p:ext uri="{BB962C8B-B14F-4D97-AF65-F5344CB8AC3E}">
        <p14:creationId xmlns:p14="http://schemas.microsoft.com/office/powerpoint/2010/main" val="3745987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04664"/>
            <a:ext cx="8534400" cy="758952"/>
          </a:xfrm>
        </p:spPr>
        <p:txBody>
          <a:bodyPr>
            <a:noAutofit/>
          </a:bodyPr>
          <a:lstStyle/>
          <a:p>
            <a:r>
              <a:rPr lang="de-DE" sz="3200" dirty="0"/>
              <a:t>Momo Challenge</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328" y="908720"/>
            <a:ext cx="1296144" cy="1296144"/>
          </a:xfrm>
          <a:prstGeom prst="rect">
            <a:avLst/>
          </a:prstGeom>
        </p:spPr>
      </p:pic>
      <p:pic>
        <p:nvPicPr>
          <p:cNvPr id="8" name="Inhaltsplatzhalter 7">
            <a:extLst>
              <a:ext uri="{FF2B5EF4-FFF2-40B4-BE49-F238E27FC236}">
                <a16:creationId xmlns:a16="http://schemas.microsoft.com/office/drawing/2014/main" id="{14578E0F-9866-47EF-96BA-D14D91DCACAF}"/>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706151" y="2880736"/>
            <a:ext cx="6530145" cy="3673207"/>
          </a:xfrm>
        </p:spPr>
      </p:pic>
      <p:sp>
        <p:nvSpPr>
          <p:cNvPr id="9" name="Textfeld 8">
            <a:extLst>
              <a:ext uri="{FF2B5EF4-FFF2-40B4-BE49-F238E27FC236}">
                <a16:creationId xmlns:a16="http://schemas.microsoft.com/office/drawing/2014/main" id="{DC987FE6-3B3E-486D-A856-5FBCC971904F}"/>
              </a:ext>
            </a:extLst>
          </p:cNvPr>
          <p:cNvSpPr txBox="1"/>
          <p:nvPr/>
        </p:nvSpPr>
        <p:spPr>
          <a:xfrm>
            <a:off x="1115616" y="1844824"/>
            <a:ext cx="4176464" cy="954107"/>
          </a:xfrm>
          <a:prstGeom prst="rect">
            <a:avLst/>
          </a:prstGeom>
          <a:noFill/>
        </p:spPr>
        <p:txBody>
          <a:bodyPr wrap="square" rtlCol="0">
            <a:spAutoFit/>
          </a:bodyPr>
          <a:lstStyle/>
          <a:p>
            <a:r>
              <a:rPr lang="de-DE" sz="2800" dirty="0"/>
              <a:t>„Sag es bitte nicht deinen Eltern!“</a:t>
            </a:r>
          </a:p>
        </p:txBody>
      </p:sp>
    </p:spTree>
    <p:extLst>
      <p:ext uri="{BB962C8B-B14F-4D97-AF65-F5344CB8AC3E}">
        <p14:creationId xmlns:p14="http://schemas.microsoft.com/office/powerpoint/2010/main" val="3445300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04664"/>
            <a:ext cx="8534400" cy="758952"/>
          </a:xfrm>
        </p:spPr>
        <p:txBody>
          <a:bodyPr>
            <a:noAutofit/>
          </a:bodyPr>
          <a:lstStyle/>
          <a:p>
            <a:r>
              <a:rPr lang="de-DE" sz="3200" dirty="0"/>
              <a:t>Phishing</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328" y="908720"/>
            <a:ext cx="1296144" cy="1296144"/>
          </a:xfrm>
          <a:prstGeom prst="rect">
            <a:avLst/>
          </a:prstGeom>
        </p:spPr>
      </p:pic>
      <p:pic>
        <p:nvPicPr>
          <p:cNvPr id="7" name="Inhaltsplatzhalter 6"/>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748842" y="1600200"/>
            <a:ext cx="3881266" cy="4495800"/>
          </a:xfrm>
        </p:spPr>
      </p:pic>
    </p:spTree>
    <p:extLst>
      <p:ext uri="{BB962C8B-B14F-4D97-AF65-F5344CB8AC3E}">
        <p14:creationId xmlns:p14="http://schemas.microsoft.com/office/powerpoint/2010/main" val="232835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www.klicksafe.de</a:t>
            </a:r>
          </a:p>
        </p:txBody>
      </p:sp>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12775" y="1865907"/>
            <a:ext cx="8153400" cy="3964385"/>
          </a:xfrm>
        </p:spPr>
      </p:pic>
    </p:spTree>
    <p:extLst>
      <p:ext uri="{BB962C8B-B14F-4D97-AF65-F5344CB8AC3E}">
        <p14:creationId xmlns:p14="http://schemas.microsoft.com/office/powerpoint/2010/main" val="1310039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e-DE" sz="3600" dirty="0">
                <a:latin typeface="Century751 No2 BT" panose="02040604050505020204" pitchFamily="18" charset="0"/>
              </a:rPr>
            </a:br>
            <a:r>
              <a:rPr lang="de-DE" sz="3600" dirty="0">
                <a:latin typeface="Century751 No2 BT" panose="02040604050505020204" pitchFamily="18" charset="0"/>
              </a:rPr>
              <a:t>Kann man von Handy und Co. süchtig werden?</a:t>
            </a:r>
            <a:br>
              <a:rPr lang="de-DE" sz="3600" dirty="0">
                <a:latin typeface="Century751 No2 BT" panose="02040604050505020204" pitchFamily="18" charset="0"/>
              </a:rPr>
            </a:br>
            <a:endParaRPr lang="de-DE" sz="3600" dirty="0"/>
          </a:p>
        </p:txBody>
      </p:sp>
      <p:pic>
        <p:nvPicPr>
          <p:cNvPr id="5" name="Inhaltsplatzhalt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7048" y="1733254"/>
            <a:ext cx="7544854" cy="4229691"/>
          </a:xfr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328" y="2852936"/>
            <a:ext cx="2755120" cy="3916207"/>
          </a:xfrm>
          <a:prstGeom prst="rect">
            <a:avLst/>
          </a:prstGeom>
        </p:spPr>
      </p:pic>
    </p:spTree>
    <p:extLst>
      <p:ext uri="{BB962C8B-B14F-4D97-AF65-F5344CB8AC3E}">
        <p14:creationId xmlns:p14="http://schemas.microsoft.com/office/powerpoint/2010/main" val="934838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quarter" idx="1"/>
          </p:nvPr>
        </p:nvSpPr>
        <p:spPr/>
        <p:txBody>
          <a:bodyPr/>
          <a:lstStyle/>
          <a:p>
            <a:pPr marL="0" indent="0">
              <a:buNone/>
            </a:pPr>
            <a:endParaRPr lang="de-DE" dirty="0"/>
          </a:p>
          <a:p>
            <a:pPr marL="0" indent="0">
              <a:buNone/>
            </a:pPr>
            <a:endParaRPr lang="de-DE" dirty="0"/>
          </a:p>
          <a:p>
            <a:pPr marL="0" indent="0">
              <a:buNone/>
            </a:pPr>
            <a:endParaRPr lang="de-DE" dirty="0"/>
          </a:p>
          <a:p>
            <a:pPr marL="0" indent="0">
              <a:buNone/>
            </a:pPr>
            <a:r>
              <a:rPr lang="de-DE" dirty="0"/>
              <a:t>Jetzt den richtigen Weg einschlagen!</a:t>
            </a:r>
          </a:p>
        </p:txBody>
      </p:sp>
    </p:spTree>
    <p:extLst>
      <p:ext uri="{BB962C8B-B14F-4D97-AF65-F5344CB8AC3E}">
        <p14:creationId xmlns:p14="http://schemas.microsoft.com/office/powerpoint/2010/main" val="42239074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t>Drogenbericht 2016</a:t>
            </a:r>
            <a:r>
              <a:rPr lang="de-DE" dirty="0"/>
              <a:t>:</a:t>
            </a:r>
          </a:p>
        </p:txBody>
      </p:sp>
      <p:sp>
        <p:nvSpPr>
          <p:cNvPr id="3" name="Textfeld 2"/>
          <p:cNvSpPr txBox="1"/>
          <p:nvPr/>
        </p:nvSpPr>
        <p:spPr>
          <a:xfrm>
            <a:off x="899592" y="1798945"/>
            <a:ext cx="7272808" cy="892552"/>
          </a:xfrm>
          <a:prstGeom prst="rect">
            <a:avLst/>
          </a:prstGeom>
          <a:noFill/>
        </p:spPr>
        <p:txBody>
          <a:bodyPr wrap="square" rtlCol="0">
            <a:spAutoFit/>
          </a:bodyPr>
          <a:lstStyle/>
          <a:p>
            <a:r>
              <a:rPr lang="de-DE" sz="2400" dirty="0"/>
              <a:t>Anzahl innerhalb von 5 Jahren mehr als </a:t>
            </a:r>
            <a:r>
              <a:rPr lang="de-DE" sz="2400" b="1" dirty="0"/>
              <a:t>verdoppelt</a:t>
            </a:r>
          </a:p>
          <a:p>
            <a:pPr algn="ctr"/>
            <a:endParaRPr lang="de-DE" dirty="0"/>
          </a:p>
          <a:p>
            <a:r>
              <a:rPr lang="de-DE" sz="1000" dirty="0"/>
              <a:t>Drogen- und Suchtberichts zu stellen. – Quelle: http://www.ksta.de/24198286 ©2016</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3789040"/>
            <a:ext cx="4462463" cy="2238375"/>
          </a:xfrm>
          <a:prstGeom prst="rect">
            <a:avLst/>
          </a:prstGeom>
        </p:spPr>
      </p:pic>
    </p:spTree>
    <p:extLst>
      <p:ext uri="{BB962C8B-B14F-4D97-AF65-F5344CB8AC3E}">
        <p14:creationId xmlns:p14="http://schemas.microsoft.com/office/powerpoint/2010/main" val="1533387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de-DE" dirty="0"/>
          </a:p>
        </p:txBody>
      </p:sp>
      <p:sp>
        <p:nvSpPr>
          <p:cNvPr id="3" name="Textfeld 2"/>
          <p:cNvSpPr txBox="1"/>
          <p:nvPr/>
        </p:nvSpPr>
        <p:spPr>
          <a:xfrm>
            <a:off x="899592" y="1798945"/>
            <a:ext cx="7272808" cy="1384995"/>
          </a:xfrm>
          <a:prstGeom prst="rect">
            <a:avLst/>
          </a:prstGeom>
          <a:noFill/>
        </p:spPr>
        <p:txBody>
          <a:bodyPr wrap="square" rtlCol="0">
            <a:spAutoFit/>
          </a:bodyPr>
          <a:lstStyle/>
          <a:p>
            <a:r>
              <a:rPr lang="de-DE" sz="2800" dirty="0"/>
              <a:t>Jeder 5.  Neuntklässler verbringt täglich mind. </a:t>
            </a:r>
            <a:r>
              <a:rPr lang="de-DE" sz="2800" b="1" dirty="0"/>
              <a:t>5 </a:t>
            </a:r>
            <a:r>
              <a:rPr lang="de-DE" sz="2800" dirty="0"/>
              <a:t>Stunden vor dem Computer mit Onlinespielen. </a:t>
            </a:r>
          </a:p>
          <a:p>
            <a:pPr algn="ctr"/>
            <a:endParaRPr lang="de-DE" dirty="0"/>
          </a:p>
          <a:p>
            <a:r>
              <a:rPr lang="de-DE" sz="1000" dirty="0"/>
              <a:t>Drogen- und Suchtbericht – Quelle: http://www.ksta.de/24198286 ©2016</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3789040"/>
            <a:ext cx="4462463" cy="2238375"/>
          </a:xfrm>
          <a:prstGeom prst="rect">
            <a:avLst/>
          </a:prstGeom>
        </p:spPr>
      </p:pic>
    </p:spTree>
    <p:extLst>
      <p:ext uri="{BB962C8B-B14F-4D97-AF65-F5344CB8AC3E}">
        <p14:creationId xmlns:p14="http://schemas.microsoft.com/office/powerpoint/2010/main" val="785026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094DD-CB46-445F-BA5F-BA5A191373D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A852568A-D0FE-4FC6-9DD1-C3D4D68FE364}"/>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62966" y="286702"/>
            <a:ext cx="8153400" cy="5809298"/>
          </a:xfrm>
        </p:spPr>
      </p:pic>
    </p:spTree>
    <p:extLst>
      <p:ext uri="{BB962C8B-B14F-4D97-AF65-F5344CB8AC3E}">
        <p14:creationId xmlns:p14="http://schemas.microsoft.com/office/powerpoint/2010/main" val="32565287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leichschenkliges Dreieck 2">
            <a:extLst>
              <a:ext uri="{FF2B5EF4-FFF2-40B4-BE49-F238E27FC236}">
                <a16:creationId xmlns:a16="http://schemas.microsoft.com/office/drawing/2014/main" id="{90493109-77A9-463A-98DF-30FD2C1092A9}"/>
              </a:ext>
            </a:extLst>
          </p:cNvPr>
          <p:cNvSpPr/>
          <p:nvPr/>
        </p:nvSpPr>
        <p:spPr>
          <a:xfrm>
            <a:off x="801707" y="254394"/>
            <a:ext cx="7504073" cy="60062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a:t>Wie entsteht Sucht?</a:t>
            </a:r>
          </a:p>
        </p:txBody>
      </p:sp>
      <p:graphicFrame>
        <p:nvGraphicFramePr>
          <p:cNvPr id="4" name="Inhaltsplatzhalter 3"/>
          <p:cNvGraphicFramePr>
            <a:graphicFrameLocks noGrp="1"/>
          </p:cNvGraphicFramePr>
          <p:nvPr>
            <p:ph sz="quarter" idx="1"/>
            <p:extLst>
              <p:ext uri="{D42A27DB-BD31-4B8C-83A1-F6EECF244321}">
                <p14:modId xmlns:p14="http://schemas.microsoft.com/office/powerpoint/2010/main" val="3839855786"/>
              </p:ext>
            </p:extLst>
          </p:nvPr>
        </p:nvGraphicFramePr>
        <p:xfrm>
          <a:off x="261810" y="1219200"/>
          <a:ext cx="8269542" cy="5384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438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Wer ist besonders gefährdet?	</a:t>
            </a:r>
          </a:p>
        </p:txBody>
      </p:sp>
      <p:sp>
        <p:nvSpPr>
          <p:cNvPr id="3" name="Inhaltsplatzhalter 2"/>
          <p:cNvSpPr>
            <a:spLocks noGrp="1"/>
          </p:cNvSpPr>
          <p:nvPr>
            <p:ph sz="quarter" idx="1"/>
          </p:nvPr>
        </p:nvSpPr>
        <p:spPr/>
        <p:txBody>
          <a:bodyPr>
            <a:normAutofit/>
          </a:bodyPr>
          <a:lstStyle/>
          <a:p>
            <a:r>
              <a:rPr lang="de-DE" b="1" dirty="0">
                <a:solidFill>
                  <a:srgbClr val="FF0000"/>
                </a:solidFill>
              </a:rPr>
              <a:t>Jungs und Männer </a:t>
            </a:r>
            <a:r>
              <a:rPr lang="de-DE" b="1" dirty="0"/>
              <a:t>(bei Online Spielen)</a:t>
            </a:r>
          </a:p>
          <a:p>
            <a:r>
              <a:rPr lang="de-DE" b="1" dirty="0">
                <a:solidFill>
                  <a:srgbClr val="FF0000"/>
                </a:solidFill>
              </a:rPr>
              <a:t>Mädchen und Frauen </a:t>
            </a:r>
            <a:r>
              <a:rPr lang="de-DE" b="1" dirty="0"/>
              <a:t>(Soziale Netzwerke, Sucht nach </a:t>
            </a:r>
            <a:r>
              <a:rPr lang="de-DE" b="1" dirty="0" err="1"/>
              <a:t>Likes</a:t>
            </a:r>
            <a:r>
              <a:rPr lang="de-DE" b="1" dirty="0"/>
              <a:t>, Magersucht….)</a:t>
            </a:r>
          </a:p>
          <a:p>
            <a:r>
              <a:rPr lang="de-DE" b="1" dirty="0">
                <a:solidFill>
                  <a:srgbClr val="FF0000"/>
                </a:solidFill>
              </a:rPr>
              <a:t>Allein sein</a:t>
            </a:r>
          </a:p>
          <a:p>
            <a:r>
              <a:rPr lang="de-DE" b="1" dirty="0">
                <a:solidFill>
                  <a:srgbClr val="FF0000"/>
                </a:solidFill>
              </a:rPr>
              <a:t>Reduzierter Selbstwert</a:t>
            </a:r>
          </a:p>
          <a:p>
            <a:pPr marL="0" indent="0">
              <a:buNone/>
            </a:pPr>
            <a:r>
              <a:rPr lang="de-DE" sz="1000" dirty="0"/>
              <a:t>Quelle: Dt. Ärzteblatt Dez 16, C1834</a:t>
            </a:r>
          </a:p>
          <a:p>
            <a:endParaRPr lang="de-DE" dirty="0"/>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3933056"/>
            <a:ext cx="2983698" cy="2232248"/>
          </a:xfrm>
          <a:prstGeom prst="rect">
            <a:avLst/>
          </a:prstGeom>
        </p:spPr>
      </p:pic>
    </p:spTree>
    <p:extLst>
      <p:ext uri="{BB962C8B-B14F-4D97-AF65-F5344CB8AC3E}">
        <p14:creationId xmlns:p14="http://schemas.microsoft.com/office/powerpoint/2010/main" val="107202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89F758-A3EE-49F8-91DE-D7E2E46A15C0}"/>
              </a:ext>
            </a:extLst>
          </p:cNvPr>
          <p:cNvSpPr>
            <a:spLocks noGrp="1"/>
          </p:cNvSpPr>
          <p:nvPr>
            <p:ph type="title"/>
          </p:nvPr>
        </p:nvSpPr>
        <p:spPr/>
        <p:txBody>
          <a:bodyPr/>
          <a:lstStyle/>
          <a:p>
            <a:r>
              <a:rPr lang="de-DE" dirty="0"/>
              <a:t>Hinweis für TN</a:t>
            </a:r>
          </a:p>
        </p:txBody>
      </p:sp>
      <p:sp>
        <p:nvSpPr>
          <p:cNvPr id="3" name="Inhaltsplatzhalter 2">
            <a:extLst>
              <a:ext uri="{FF2B5EF4-FFF2-40B4-BE49-F238E27FC236}">
                <a16:creationId xmlns:a16="http://schemas.microsoft.com/office/drawing/2014/main" id="{37D94DC4-91B7-4798-810C-D9DACB7585D5}"/>
              </a:ext>
            </a:extLst>
          </p:cNvPr>
          <p:cNvSpPr>
            <a:spLocks noGrp="1"/>
          </p:cNvSpPr>
          <p:nvPr>
            <p:ph sz="quarter" idx="1"/>
          </p:nvPr>
        </p:nvSpPr>
        <p:spPr/>
        <p:txBody>
          <a:bodyPr/>
          <a:lstStyle/>
          <a:p>
            <a:r>
              <a:rPr lang="de-DE" dirty="0"/>
              <a:t>Nun folgt das Phänomen Sucht erklärt anhand der Raffinesse der Software/Spieleindustrie. Welche Tricks wendet die Industrie an, um die Kinder bei Stange zu halten du als Kunden nicht zu verlieren.</a:t>
            </a:r>
          </a:p>
        </p:txBody>
      </p:sp>
    </p:spTree>
    <p:extLst>
      <p:ext uri="{BB962C8B-B14F-4D97-AF65-F5344CB8AC3E}">
        <p14:creationId xmlns:p14="http://schemas.microsoft.com/office/powerpoint/2010/main" val="42516470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620688"/>
            <a:ext cx="3190875" cy="1428750"/>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933" y="260648"/>
            <a:ext cx="2143125" cy="2143125"/>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941" y="2276872"/>
            <a:ext cx="4552312" cy="1944216"/>
          </a:xfrm>
          <a:prstGeom prst="rect">
            <a:avLst/>
          </a:prstGeom>
        </p:spPr>
      </p:pic>
      <p:sp>
        <p:nvSpPr>
          <p:cNvPr id="3" name="Textfeld 2"/>
          <p:cNvSpPr txBox="1"/>
          <p:nvPr/>
        </p:nvSpPr>
        <p:spPr>
          <a:xfrm>
            <a:off x="5208254" y="4437112"/>
            <a:ext cx="2258567" cy="369332"/>
          </a:xfrm>
          <a:prstGeom prst="rect">
            <a:avLst/>
          </a:prstGeom>
          <a:noFill/>
        </p:spPr>
        <p:txBody>
          <a:bodyPr wrap="none" rtlCol="0">
            <a:spAutoFit/>
          </a:bodyPr>
          <a:lstStyle/>
          <a:p>
            <a:r>
              <a:rPr lang="de-DE" dirty="0">
                <a:solidFill>
                  <a:srgbClr val="0070C0"/>
                </a:solidFill>
              </a:rPr>
              <a:t>Wie schaffen die das?</a:t>
            </a:r>
          </a:p>
        </p:txBody>
      </p:sp>
    </p:spTree>
    <p:extLst>
      <p:ext uri="{BB962C8B-B14F-4D97-AF65-F5344CB8AC3E}">
        <p14:creationId xmlns:p14="http://schemas.microsoft.com/office/powerpoint/2010/main" val="2700975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Textfeld 2"/>
          <p:cNvSpPr txBox="1"/>
          <p:nvPr/>
        </p:nvSpPr>
        <p:spPr>
          <a:xfrm>
            <a:off x="1043608" y="2132856"/>
            <a:ext cx="5184576" cy="1200329"/>
          </a:xfrm>
          <a:prstGeom prst="rect">
            <a:avLst/>
          </a:prstGeom>
          <a:noFill/>
        </p:spPr>
        <p:txBody>
          <a:bodyPr wrap="square" rtlCol="0">
            <a:spAutoFit/>
          </a:bodyPr>
          <a:lstStyle/>
          <a:p>
            <a:r>
              <a:rPr lang="de-DE" sz="2400" dirty="0"/>
              <a:t>Das ist kein Zufall, sondern bewusst so gewollt!</a:t>
            </a:r>
          </a:p>
          <a:p>
            <a:pPr algn="r"/>
            <a:r>
              <a:rPr lang="de-DE" sz="2400" dirty="0"/>
              <a:t>- Tristan Harris</a:t>
            </a:r>
          </a:p>
        </p:txBody>
      </p:sp>
      <p:pic>
        <p:nvPicPr>
          <p:cNvPr id="6" name="Inhaltsplatzhalter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483768" y="3429000"/>
            <a:ext cx="4482207" cy="2345911"/>
          </a:xfrm>
        </p:spPr>
      </p:pic>
    </p:spTree>
    <p:extLst>
      <p:ext uri="{BB962C8B-B14F-4D97-AF65-F5344CB8AC3E}">
        <p14:creationId xmlns:p14="http://schemas.microsoft.com/office/powerpoint/2010/main" val="33496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29F6A-DB6E-4983-835E-B3A0DE6FC1F7}"/>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E4669A9F-DCAD-4870-AFB6-2E3B91597776}"/>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259632" y="548680"/>
            <a:ext cx="6849245" cy="5933396"/>
          </a:xfrm>
        </p:spPr>
      </p:pic>
    </p:spTree>
    <p:extLst>
      <p:ext uri="{BB962C8B-B14F-4D97-AF65-F5344CB8AC3E}">
        <p14:creationId xmlns:p14="http://schemas.microsoft.com/office/powerpoint/2010/main" val="42195755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620688"/>
            <a:ext cx="3190875" cy="1428750"/>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836712"/>
            <a:ext cx="2980429" cy="1272891"/>
          </a:xfrm>
          <a:prstGeom prst="rect">
            <a:avLst/>
          </a:prstGeom>
        </p:spPr>
      </p:pic>
      <p:sp>
        <p:nvSpPr>
          <p:cNvPr id="2" name="Textfeld 1"/>
          <p:cNvSpPr txBox="1"/>
          <p:nvPr/>
        </p:nvSpPr>
        <p:spPr>
          <a:xfrm>
            <a:off x="971600" y="2276872"/>
            <a:ext cx="6912768" cy="2400657"/>
          </a:xfrm>
          <a:prstGeom prst="rect">
            <a:avLst/>
          </a:prstGeom>
          <a:noFill/>
        </p:spPr>
        <p:txBody>
          <a:bodyPr wrap="square" rtlCol="0">
            <a:spAutoFit/>
          </a:bodyPr>
          <a:lstStyle/>
          <a:p>
            <a:r>
              <a:rPr lang="de-DE" sz="3200" dirty="0">
                <a:latin typeface="Antique Olive Compact" panose="020B0904030504030204" pitchFamily="34" charset="0"/>
              </a:rPr>
              <a:t>Ich will mein Dorf aufbauen, beschützen und es nicht verlieren!</a:t>
            </a:r>
          </a:p>
          <a:p>
            <a:endParaRPr lang="de-DE" dirty="0"/>
          </a:p>
          <a:p>
            <a:endParaRPr lang="de-DE" dirty="0"/>
          </a:p>
          <a:p>
            <a:endParaRPr lang="de-DE" dirty="0"/>
          </a:p>
        </p:txBody>
      </p:sp>
    </p:spTree>
    <p:extLst>
      <p:ext uri="{BB962C8B-B14F-4D97-AF65-F5344CB8AC3E}">
        <p14:creationId xmlns:p14="http://schemas.microsoft.com/office/powerpoint/2010/main" val="35079201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620688"/>
            <a:ext cx="3190875" cy="1428750"/>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836712"/>
            <a:ext cx="2980429" cy="1272891"/>
          </a:xfrm>
          <a:prstGeom prst="rect">
            <a:avLst/>
          </a:prstGeom>
        </p:spPr>
      </p:pic>
      <p:sp>
        <p:nvSpPr>
          <p:cNvPr id="2" name="Textfeld 1"/>
          <p:cNvSpPr txBox="1"/>
          <p:nvPr/>
        </p:nvSpPr>
        <p:spPr>
          <a:xfrm>
            <a:off x="971600" y="2276872"/>
            <a:ext cx="6912768" cy="3416320"/>
          </a:xfrm>
          <a:prstGeom prst="rect">
            <a:avLst/>
          </a:prstGeom>
          <a:noFill/>
        </p:spPr>
        <p:txBody>
          <a:bodyPr wrap="square" rtlCol="0">
            <a:spAutoFit/>
          </a:bodyPr>
          <a:lstStyle/>
          <a:p>
            <a:r>
              <a:rPr lang="de-DE" sz="6600" dirty="0">
                <a:latin typeface="Antique Olive Compact" panose="020B0904030504030204" pitchFamily="34" charset="0"/>
              </a:rPr>
              <a:t>Spaß, Abenteuer,</a:t>
            </a:r>
          </a:p>
          <a:p>
            <a:r>
              <a:rPr lang="de-DE" sz="6600" dirty="0">
                <a:latin typeface="Antique Olive Compact" panose="020B0904030504030204" pitchFamily="34" charset="0"/>
              </a:rPr>
              <a:t>Faszination</a:t>
            </a:r>
          </a:p>
          <a:p>
            <a:endParaRPr lang="de-DE" dirty="0"/>
          </a:p>
        </p:txBody>
      </p:sp>
    </p:spTree>
    <p:extLst>
      <p:ext uri="{BB962C8B-B14F-4D97-AF65-F5344CB8AC3E}">
        <p14:creationId xmlns:p14="http://schemas.microsoft.com/office/powerpoint/2010/main" val="3881416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620688"/>
            <a:ext cx="3190875" cy="1428750"/>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836712"/>
            <a:ext cx="2980429" cy="1272891"/>
          </a:xfrm>
          <a:prstGeom prst="rect">
            <a:avLst/>
          </a:prstGeom>
        </p:spPr>
      </p:pic>
      <p:sp>
        <p:nvSpPr>
          <p:cNvPr id="2" name="Textfeld 1"/>
          <p:cNvSpPr txBox="1"/>
          <p:nvPr/>
        </p:nvSpPr>
        <p:spPr>
          <a:xfrm>
            <a:off x="956875" y="2276872"/>
            <a:ext cx="6912768" cy="4062651"/>
          </a:xfrm>
          <a:prstGeom prst="rect">
            <a:avLst/>
          </a:prstGeom>
          <a:noFill/>
        </p:spPr>
        <p:txBody>
          <a:bodyPr wrap="square" rtlCol="0">
            <a:spAutoFit/>
          </a:bodyPr>
          <a:lstStyle/>
          <a:p>
            <a:endParaRPr lang="de-DE" sz="7200" dirty="0"/>
          </a:p>
          <a:p>
            <a:r>
              <a:rPr lang="de-DE" sz="6600" dirty="0">
                <a:latin typeface="Antique Olive Compact" panose="020B0904030504030204" pitchFamily="34" charset="0"/>
              </a:rPr>
              <a:t>Es kostet ja nix!</a:t>
            </a:r>
          </a:p>
          <a:p>
            <a:endParaRPr lang="de-DE" b="1" dirty="0"/>
          </a:p>
          <a:p>
            <a:endParaRPr lang="de-DE" dirty="0"/>
          </a:p>
          <a:p>
            <a:endParaRPr lang="de-DE" dirty="0"/>
          </a:p>
        </p:txBody>
      </p:sp>
    </p:spTree>
    <p:extLst>
      <p:ext uri="{BB962C8B-B14F-4D97-AF65-F5344CB8AC3E}">
        <p14:creationId xmlns:p14="http://schemas.microsoft.com/office/powerpoint/2010/main" val="1077967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620688"/>
            <a:ext cx="3190875" cy="1428750"/>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836712"/>
            <a:ext cx="2980429" cy="1272891"/>
          </a:xfrm>
          <a:prstGeom prst="rect">
            <a:avLst/>
          </a:prstGeom>
        </p:spPr>
      </p:pic>
      <p:sp>
        <p:nvSpPr>
          <p:cNvPr id="2" name="Textfeld 1"/>
          <p:cNvSpPr txBox="1"/>
          <p:nvPr/>
        </p:nvSpPr>
        <p:spPr>
          <a:xfrm>
            <a:off x="971600" y="2276872"/>
            <a:ext cx="6912768" cy="1477328"/>
          </a:xfrm>
          <a:prstGeom prst="rect">
            <a:avLst/>
          </a:prstGeom>
          <a:noFill/>
        </p:spPr>
        <p:txBody>
          <a:bodyPr wrap="square" rtlCol="0">
            <a:spAutoFit/>
          </a:bodyPr>
          <a:lstStyle/>
          <a:p>
            <a:r>
              <a:rPr lang="de-DE" sz="3600" dirty="0">
                <a:latin typeface="Antique Olive Compact" panose="020B0904030504030204" pitchFamily="34" charset="0"/>
              </a:rPr>
              <a:t>Wenn du online bist, wirst du belohnt!</a:t>
            </a:r>
          </a:p>
          <a:p>
            <a:endParaRPr lang="de-DE" dirty="0"/>
          </a:p>
        </p:txBody>
      </p:sp>
      <p:pic>
        <p:nvPicPr>
          <p:cNvPr id="5" name="Grafik 4">
            <a:extLst>
              <a:ext uri="{FF2B5EF4-FFF2-40B4-BE49-F238E27FC236}">
                <a16:creationId xmlns:a16="http://schemas.microsoft.com/office/drawing/2014/main" id="{63520E00-516E-4949-8755-6FA578519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049" y="3429000"/>
            <a:ext cx="4826509" cy="3616052"/>
          </a:xfrm>
          <a:prstGeom prst="rect">
            <a:avLst/>
          </a:prstGeom>
        </p:spPr>
      </p:pic>
    </p:spTree>
    <p:extLst>
      <p:ext uri="{BB962C8B-B14F-4D97-AF65-F5344CB8AC3E}">
        <p14:creationId xmlns:p14="http://schemas.microsoft.com/office/powerpoint/2010/main" val="30529668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620688"/>
            <a:ext cx="3190875" cy="1428750"/>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836712"/>
            <a:ext cx="2980429" cy="1272891"/>
          </a:xfrm>
          <a:prstGeom prst="rect">
            <a:avLst/>
          </a:prstGeom>
        </p:spPr>
      </p:pic>
      <p:sp>
        <p:nvSpPr>
          <p:cNvPr id="2" name="Textfeld 1"/>
          <p:cNvSpPr txBox="1"/>
          <p:nvPr/>
        </p:nvSpPr>
        <p:spPr>
          <a:xfrm>
            <a:off x="971600" y="2276872"/>
            <a:ext cx="6912768" cy="3323987"/>
          </a:xfrm>
          <a:prstGeom prst="rect">
            <a:avLst/>
          </a:prstGeom>
          <a:noFill/>
        </p:spPr>
        <p:txBody>
          <a:bodyPr wrap="square" rtlCol="0">
            <a:spAutoFit/>
          </a:bodyPr>
          <a:lstStyle/>
          <a:p>
            <a:r>
              <a:rPr lang="de-DE" sz="4800" dirty="0">
                <a:latin typeface="Antique Olive Compact" panose="020B0904030504030204" pitchFamily="34" charset="0"/>
              </a:rPr>
              <a:t>Ab Level 10 wird es schwer….aber wir haben die Lösung!</a:t>
            </a:r>
          </a:p>
          <a:p>
            <a:endParaRPr lang="de-DE" dirty="0"/>
          </a:p>
        </p:txBody>
      </p:sp>
    </p:spTree>
    <p:extLst>
      <p:ext uri="{BB962C8B-B14F-4D97-AF65-F5344CB8AC3E}">
        <p14:creationId xmlns:p14="http://schemas.microsoft.com/office/powerpoint/2010/main" val="13307573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r>
              <a:rPr lang="de-DE" dirty="0">
                <a:solidFill>
                  <a:srgbClr val="00B0F0"/>
                </a:solidFill>
              </a:rPr>
              <a:t>20 Minuten warten???</a:t>
            </a:r>
          </a:p>
        </p:txBody>
      </p:sp>
      <p:sp>
        <p:nvSpPr>
          <p:cNvPr id="3" name="Inhaltsplatzhalter 2"/>
          <p:cNvSpPr>
            <a:spLocks noGrp="1"/>
          </p:cNvSpPr>
          <p:nvPr>
            <p:ph sz="quarter" idx="1"/>
          </p:nvPr>
        </p:nvSpPr>
        <p:spPr/>
        <p:txBody>
          <a:bodyPr>
            <a:normAutofit/>
          </a:bodyPr>
          <a:lstStyle/>
          <a:p>
            <a:pPr marL="0" indent="0">
              <a:buNone/>
            </a:pPr>
            <a:endParaRPr lang="de-DE" dirty="0"/>
          </a:p>
          <a:p>
            <a:pPr marL="0" indent="0">
              <a:buNone/>
            </a:pPr>
            <a:endParaRPr lang="de-DE" dirty="0"/>
          </a:p>
        </p:txBody>
      </p:sp>
      <p:pic>
        <p:nvPicPr>
          <p:cNvPr id="6" name="Grafik 5">
            <a:extLst>
              <a:ext uri="{FF2B5EF4-FFF2-40B4-BE49-F238E27FC236}">
                <a16:creationId xmlns:a16="http://schemas.microsoft.com/office/drawing/2014/main" id="{F23468B7-AF81-4B5A-A364-9341B51DB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793" y="1772817"/>
            <a:ext cx="6640034" cy="4879286"/>
          </a:xfrm>
          <a:prstGeom prst="rect">
            <a:avLst/>
          </a:prstGeom>
        </p:spPr>
      </p:pic>
    </p:spTree>
    <p:extLst>
      <p:ext uri="{BB962C8B-B14F-4D97-AF65-F5344CB8AC3E}">
        <p14:creationId xmlns:p14="http://schemas.microsoft.com/office/powerpoint/2010/main" val="37636489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r>
              <a:rPr lang="de-DE" dirty="0">
                <a:solidFill>
                  <a:srgbClr val="00B0F0"/>
                </a:solidFill>
              </a:rPr>
              <a:t>Abzocke</a:t>
            </a:r>
          </a:p>
        </p:txBody>
      </p:sp>
      <p:sp>
        <p:nvSpPr>
          <p:cNvPr id="3" name="Inhaltsplatzhalter 2"/>
          <p:cNvSpPr>
            <a:spLocks noGrp="1"/>
          </p:cNvSpPr>
          <p:nvPr>
            <p:ph sz="quarter" idx="1"/>
          </p:nvPr>
        </p:nvSpPr>
        <p:spPr/>
        <p:txBody>
          <a:bodyPr/>
          <a:lstStyle/>
          <a:p>
            <a:pPr marL="0" indent="0">
              <a:buNone/>
            </a:pPr>
            <a:r>
              <a:rPr lang="de-DE" dirty="0"/>
              <a:t>„Dorfpflege oder Sparziele“</a:t>
            </a:r>
          </a:p>
          <a:p>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2924944"/>
            <a:ext cx="5046141" cy="2514300"/>
          </a:xfrm>
          <a:prstGeom prst="rect">
            <a:avLst/>
          </a:prstGeom>
        </p:spPr>
      </p:pic>
    </p:spTree>
    <p:extLst>
      <p:ext uri="{BB962C8B-B14F-4D97-AF65-F5344CB8AC3E}">
        <p14:creationId xmlns:p14="http://schemas.microsoft.com/office/powerpoint/2010/main" val="6930077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620688"/>
            <a:ext cx="3190875" cy="1428750"/>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836712"/>
            <a:ext cx="2980429" cy="1272891"/>
          </a:xfrm>
          <a:prstGeom prst="rect">
            <a:avLst/>
          </a:prstGeom>
        </p:spPr>
      </p:pic>
      <p:sp>
        <p:nvSpPr>
          <p:cNvPr id="2" name="Textfeld 1"/>
          <p:cNvSpPr txBox="1"/>
          <p:nvPr/>
        </p:nvSpPr>
        <p:spPr>
          <a:xfrm>
            <a:off x="971600" y="2276872"/>
            <a:ext cx="7560840" cy="3139321"/>
          </a:xfrm>
          <a:prstGeom prst="rect">
            <a:avLst/>
          </a:prstGeom>
          <a:noFill/>
        </p:spPr>
        <p:txBody>
          <a:bodyPr wrap="square" rtlCol="0">
            <a:spAutoFit/>
          </a:bodyPr>
          <a:lstStyle/>
          <a:p>
            <a:endParaRPr lang="de-DE" dirty="0"/>
          </a:p>
          <a:p>
            <a:endParaRPr lang="de-DE" dirty="0"/>
          </a:p>
          <a:p>
            <a:endParaRPr lang="de-DE" dirty="0"/>
          </a:p>
          <a:p>
            <a:r>
              <a:rPr lang="de-DE" sz="5400" b="1" dirty="0">
                <a:latin typeface="Antique Olive Compact" panose="020B0904030504030204" pitchFamily="34" charset="0"/>
              </a:rPr>
              <a:t>Bei uns bist du  </a:t>
            </a:r>
          </a:p>
          <a:p>
            <a:r>
              <a:rPr lang="de-DE" sz="5400" b="1" dirty="0">
                <a:latin typeface="Antique Olive Compact" panose="020B0904030504030204" pitchFamily="34" charset="0"/>
              </a:rPr>
              <a:t>ein Avatar!</a:t>
            </a:r>
            <a:endParaRPr lang="de-DE" sz="5400" dirty="0">
              <a:latin typeface="Antique Olive Compact" panose="020B0904030504030204" pitchFamily="34" charset="0"/>
            </a:endParaRPr>
          </a:p>
          <a:p>
            <a:endParaRPr lang="de-DE" dirty="0"/>
          </a:p>
          <a:p>
            <a:endParaRPr lang="de-DE" dirty="0"/>
          </a:p>
        </p:txBody>
      </p:sp>
      <p:pic>
        <p:nvPicPr>
          <p:cNvPr id="5" name="Grafik 4">
            <a:extLst>
              <a:ext uri="{FF2B5EF4-FFF2-40B4-BE49-F238E27FC236}">
                <a16:creationId xmlns:a16="http://schemas.microsoft.com/office/drawing/2014/main" id="{21F28C45-AD20-4A87-9A37-CD430963A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1484784"/>
            <a:ext cx="3100459" cy="4324325"/>
          </a:xfrm>
          <a:prstGeom prst="rect">
            <a:avLst/>
          </a:prstGeom>
        </p:spPr>
      </p:pic>
    </p:spTree>
    <p:extLst>
      <p:ext uri="{BB962C8B-B14F-4D97-AF65-F5344CB8AC3E}">
        <p14:creationId xmlns:p14="http://schemas.microsoft.com/office/powerpoint/2010/main" val="1504734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620688"/>
            <a:ext cx="3190875" cy="1428750"/>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836712"/>
            <a:ext cx="2980429" cy="1272891"/>
          </a:xfrm>
          <a:prstGeom prst="rect">
            <a:avLst/>
          </a:prstGeom>
        </p:spPr>
      </p:pic>
      <p:sp>
        <p:nvSpPr>
          <p:cNvPr id="2" name="Textfeld 1"/>
          <p:cNvSpPr txBox="1"/>
          <p:nvPr/>
        </p:nvSpPr>
        <p:spPr>
          <a:xfrm>
            <a:off x="971600" y="2276872"/>
            <a:ext cx="7560840" cy="3416320"/>
          </a:xfrm>
          <a:prstGeom prst="rect">
            <a:avLst/>
          </a:prstGeom>
          <a:noFill/>
        </p:spPr>
        <p:txBody>
          <a:bodyPr wrap="square" rtlCol="0">
            <a:spAutoFit/>
          </a:bodyPr>
          <a:lstStyle/>
          <a:p>
            <a:endParaRPr lang="de-DE" dirty="0"/>
          </a:p>
          <a:p>
            <a:endParaRPr lang="de-DE" dirty="0"/>
          </a:p>
          <a:p>
            <a:r>
              <a:rPr lang="de-DE" sz="5400" dirty="0">
                <a:latin typeface="Antique Olive Compact" panose="020B0904030504030204" pitchFamily="34" charset="0"/>
              </a:rPr>
              <a:t>Du bist etwas besonderes – du bist im Clan!</a:t>
            </a:r>
          </a:p>
          <a:p>
            <a:endParaRPr lang="de-DE" dirty="0"/>
          </a:p>
        </p:txBody>
      </p:sp>
    </p:spTree>
    <p:extLst>
      <p:ext uri="{BB962C8B-B14F-4D97-AF65-F5344CB8AC3E}">
        <p14:creationId xmlns:p14="http://schemas.microsoft.com/office/powerpoint/2010/main" val="16083742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620688"/>
            <a:ext cx="3190875" cy="1428750"/>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836712"/>
            <a:ext cx="2980429" cy="1272891"/>
          </a:xfrm>
          <a:prstGeom prst="rect">
            <a:avLst/>
          </a:prstGeom>
        </p:spPr>
      </p:pic>
      <p:sp>
        <p:nvSpPr>
          <p:cNvPr id="2" name="Textfeld 1"/>
          <p:cNvSpPr txBox="1"/>
          <p:nvPr/>
        </p:nvSpPr>
        <p:spPr>
          <a:xfrm>
            <a:off x="971600" y="2276872"/>
            <a:ext cx="7560840" cy="2308324"/>
          </a:xfrm>
          <a:prstGeom prst="rect">
            <a:avLst/>
          </a:prstGeom>
          <a:noFill/>
        </p:spPr>
        <p:txBody>
          <a:bodyPr wrap="square" rtlCol="0">
            <a:spAutoFit/>
          </a:bodyPr>
          <a:lstStyle/>
          <a:p>
            <a:endParaRPr lang="de-DE" dirty="0"/>
          </a:p>
          <a:p>
            <a:endParaRPr lang="de-DE" dirty="0"/>
          </a:p>
          <a:p>
            <a:r>
              <a:rPr lang="de-DE" sz="5400" dirty="0">
                <a:latin typeface="Antique Olive Compact" panose="020B0904030504030204" pitchFamily="34" charset="0"/>
              </a:rPr>
              <a:t>Deine Freunde sind auch dabei! </a:t>
            </a:r>
            <a:endParaRPr lang="de-DE" dirty="0"/>
          </a:p>
        </p:txBody>
      </p:sp>
    </p:spTree>
    <p:extLst>
      <p:ext uri="{BB962C8B-B14F-4D97-AF65-F5344CB8AC3E}">
        <p14:creationId xmlns:p14="http://schemas.microsoft.com/office/powerpoint/2010/main" val="2902366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 stehen Sie? </a:t>
            </a:r>
            <a:r>
              <a:rPr lang="de-DE" sz="1100" dirty="0"/>
              <a:t>	</a:t>
            </a:r>
          </a:p>
        </p:txBody>
      </p:sp>
      <p:graphicFrame>
        <p:nvGraphicFramePr>
          <p:cNvPr id="4" name="Tabelle 3"/>
          <p:cNvGraphicFramePr>
            <a:graphicFrameLocks noGrp="1"/>
          </p:cNvGraphicFramePr>
          <p:nvPr>
            <p:extLst>
              <p:ext uri="{D42A27DB-BD31-4B8C-83A1-F6EECF244321}">
                <p14:modId xmlns:p14="http://schemas.microsoft.com/office/powerpoint/2010/main" val="3872747483"/>
              </p:ext>
            </p:extLst>
          </p:nvPr>
        </p:nvGraphicFramePr>
        <p:xfrm>
          <a:off x="316911" y="1844824"/>
          <a:ext cx="8472264" cy="4226560"/>
        </p:xfrm>
        <a:graphic>
          <a:graphicData uri="http://schemas.openxmlformats.org/drawingml/2006/table">
            <a:tbl>
              <a:tblPr firstRow="1" bandRow="1">
                <a:tableStyleId>{5C22544A-7EE6-4342-B048-85BDC9FD1C3A}</a:tableStyleId>
              </a:tblPr>
              <a:tblGrid>
                <a:gridCol w="2824088">
                  <a:extLst>
                    <a:ext uri="{9D8B030D-6E8A-4147-A177-3AD203B41FA5}">
                      <a16:colId xmlns:a16="http://schemas.microsoft.com/office/drawing/2014/main" val="20000"/>
                    </a:ext>
                  </a:extLst>
                </a:gridCol>
                <a:gridCol w="920328">
                  <a:extLst>
                    <a:ext uri="{9D8B030D-6E8A-4147-A177-3AD203B41FA5}">
                      <a16:colId xmlns:a16="http://schemas.microsoft.com/office/drawing/2014/main" val="20001"/>
                    </a:ext>
                  </a:extLst>
                </a:gridCol>
                <a:gridCol w="491716">
                  <a:extLst>
                    <a:ext uri="{9D8B030D-6E8A-4147-A177-3AD203B41FA5}">
                      <a16:colId xmlns:a16="http://schemas.microsoft.com/office/drawing/2014/main" val="20002"/>
                    </a:ext>
                  </a:extLst>
                </a:gridCol>
                <a:gridCol w="1412044">
                  <a:extLst>
                    <a:ext uri="{9D8B030D-6E8A-4147-A177-3AD203B41FA5}">
                      <a16:colId xmlns:a16="http://schemas.microsoft.com/office/drawing/2014/main" val="703407770"/>
                    </a:ext>
                  </a:extLst>
                </a:gridCol>
                <a:gridCol w="2824088">
                  <a:extLst>
                    <a:ext uri="{9D8B030D-6E8A-4147-A177-3AD203B41FA5}">
                      <a16:colId xmlns:a16="http://schemas.microsoft.com/office/drawing/2014/main" val="20003"/>
                    </a:ext>
                  </a:extLst>
                </a:gridCol>
              </a:tblGrid>
              <a:tr h="370840">
                <a:tc>
                  <a:txBody>
                    <a:bodyPr/>
                    <a:lstStyle/>
                    <a:p>
                      <a:r>
                        <a:rPr lang="de-DE" dirty="0"/>
                        <a:t>LINKS</a:t>
                      </a:r>
                    </a:p>
                  </a:txBody>
                  <a:tcPr/>
                </a:tc>
                <a:tc gridSpan="3">
                  <a:txBody>
                    <a:bodyPr/>
                    <a:lstStyle/>
                    <a:p>
                      <a:r>
                        <a:rPr lang="de-DE" dirty="0"/>
                        <a:t>MITTE</a:t>
                      </a:r>
                    </a:p>
                  </a:txBody>
                  <a:tcPr/>
                </a:tc>
                <a:tc hMerge="1">
                  <a:txBody>
                    <a:bodyPr/>
                    <a:lstStyle/>
                    <a:p>
                      <a:endParaRPr lang="de-DE"/>
                    </a:p>
                  </a:txBody>
                  <a:tcPr/>
                </a:tc>
                <a:tc hMerge="1">
                  <a:txBody>
                    <a:bodyPr/>
                    <a:lstStyle/>
                    <a:p>
                      <a:endParaRPr lang="de-DE"/>
                    </a:p>
                  </a:txBody>
                  <a:tcPr/>
                </a:tc>
                <a:tc>
                  <a:txBody>
                    <a:bodyPr/>
                    <a:lstStyle/>
                    <a:p>
                      <a:r>
                        <a:rPr lang="de-DE" dirty="0"/>
                        <a:t>RECHTS</a:t>
                      </a:r>
                    </a:p>
                  </a:txBody>
                  <a:tcPr/>
                </a:tc>
                <a:extLst>
                  <a:ext uri="{0D108BD9-81ED-4DB2-BD59-A6C34878D82A}">
                    <a16:rowId xmlns:a16="http://schemas.microsoft.com/office/drawing/2014/main" val="10000"/>
                  </a:ext>
                </a:extLst>
              </a:tr>
              <a:tr h="370840">
                <a:tc gridSpan="5">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de-DE" baseline="0" dirty="0"/>
                        <a:t>In welche Klasse geht ihr Kind?</a:t>
                      </a:r>
                      <a:endParaRPr lang="de-DE" dirty="0"/>
                    </a:p>
                  </a:txBody>
                  <a:tcPr/>
                </a:tc>
                <a:tc hMerge="1">
                  <a:txBody>
                    <a:bodyPr/>
                    <a:lstStyle/>
                    <a:p>
                      <a:endParaRPr lang="de-DE" dirty="0">
                        <a:solidFill>
                          <a:srgbClr val="00B050"/>
                        </a:solidFill>
                      </a:endParaRPr>
                    </a:p>
                  </a:txBody>
                  <a:tcPr/>
                </a:tc>
                <a:tc hMerge="1">
                  <a:txBody>
                    <a:bodyPr/>
                    <a:lstStyle/>
                    <a:p>
                      <a:endParaRPr lang="de-DE"/>
                    </a:p>
                  </a:txBody>
                  <a:tcPr/>
                </a:tc>
                <a:tc hMerge="1">
                  <a:txBody>
                    <a:bodyPr/>
                    <a:lstStyle/>
                    <a:p>
                      <a:endParaRPr lang="de-DE"/>
                    </a:p>
                  </a:txBody>
                  <a:tcPr/>
                </a:tc>
                <a:tc h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de-DE" dirty="0">
                        <a:solidFill>
                          <a:schemeClr val="tx1"/>
                        </a:solidFill>
                      </a:endParaRPr>
                    </a:p>
                  </a:txBody>
                  <a:tcPr/>
                </a:tc>
                <a:extLst>
                  <a:ext uri="{0D108BD9-81ED-4DB2-BD59-A6C34878D82A}">
                    <a16:rowId xmlns:a16="http://schemas.microsoft.com/office/drawing/2014/main" val="10001"/>
                  </a:ext>
                </a:extLst>
              </a:tr>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dirty="0"/>
                        <a:t>Umgang mit Digitalen Medien</a:t>
                      </a:r>
                      <a:br>
                        <a:rPr lang="de-DE" dirty="0"/>
                      </a:br>
                      <a:r>
                        <a:rPr lang="de-DE" dirty="0"/>
                        <a:t>für Kinder </a:t>
                      </a:r>
                      <a:r>
                        <a:rPr lang="de-DE" b="1" dirty="0"/>
                        <a:t>gefährlich?</a:t>
                      </a:r>
                      <a:endParaRPr lang="de-DE" dirty="0"/>
                    </a:p>
                  </a:txBody>
                  <a:tcPr/>
                </a:tc>
                <a:tc hMerge="1">
                  <a:txBody>
                    <a:bodyPr/>
                    <a:lstStyle/>
                    <a:p>
                      <a:endParaRPr lang="de-DE" dirty="0"/>
                    </a:p>
                  </a:txBody>
                  <a:tcPr/>
                </a:tc>
                <a:tc hMerge="1">
                  <a:txBody>
                    <a:bodyPr/>
                    <a:lstStyle/>
                    <a:p>
                      <a:endParaRPr lang="de-DE"/>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Kind hat ohne Digitale Medien </a:t>
                      </a:r>
                      <a:r>
                        <a:rPr lang="de-DE" b="1" dirty="0"/>
                        <a:t>Nachteile</a:t>
                      </a:r>
                      <a:endParaRPr lang="de-DE" dirty="0"/>
                    </a:p>
                  </a:txBody>
                  <a:tcPr/>
                </a:tc>
                <a:tc hMerge="1">
                  <a:txBody>
                    <a:bodyPr/>
                    <a:lstStyle/>
                    <a:p>
                      <a:endParaRPr lang="de-DE" dirty="0"/>
                    </a:p>
                  </a:txBody>
                  <a:tcPr/>
                </a:tc>
                <a:extLst>
                  <a:ext uri="{0D108BD9-81ED-4DB2-BD59-A6C34878D82A}">
                    <a16:rowId xmlns:a16="http://schemas.microsoft.com/office/drawing/2014/main" val="10002"/>
                  </a:ext>
                </a:extLst>
              </a:tr>
              <a:tr h="37084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dirty="0"/>
                    </a:p>
                  </a:txBody>
                  <a:tcPr/>
                </a:tc>
                <a:tc hMerge="1">
                  <a:txBody>
                    <a:bodyPr/>
                    <a:lstStyle/>
                    <a:p>
                      <a:endParaRPr lang="de-DE" dirty="0"/>
                    </a:p>
                  </a:txBody>
                  <a:tcPr/>
                </a:tc>
                <a:tc hMerge="1">
                  <a:txBody>
                    <a:bodyPr/>
                    <a:lstStyle/>
                    <a:p>
                      <a:endParaRPr lang="de-DE"/>
                    </a:p>
                  </a:txBody>
                  <a:tcPr/>
                </a:tc>
                <a:tc hMerge="1">
                  <a:txBody>
                    <a:bodyPr/>
                    <a:lstStyle/>
                    <a:p>
                      <a:endParaRPr lang="de-DE"/>
                    </a:p>
                  </a:txBody>
                  <a:tcPr/>
                </a:tc>
                <a:tc hMerge="1">
                  <a:txBody>
                    <a:bodyPr/>
                    <a:lstStyle/>
                    <a:p>
                      <a:endParaRPr lang="de-DE" dirty="0"/>
                    </a:p>
                  </a:txBody>
                  <a:tcPr/>
                </a:tc>
                <a:extLst>
                  <a:ext uri="{0D108BD9-81ED-4DB2-BD59-A6C34878D82A}">
                    <a16:rowId xmlns:a16="http://schemas.microsoft.com/office/drawing/2014/main" val="10003"/>
                  </a:ext>
                </a:extLst>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Wer von Ihnen hat die Möglichkeit täglich die Mediennutzung seiner Kinder zu </a:t>
                      </a:r>
                      <a:r>
                        <a:rPr lang="de-DE" b="1" dirty="0"/>
                        <a:t>kontrollieren</a:t>
                      </a:r>
                      <a:r>
                        <a:rPr lang="de-DE" dirty="0"/>
                        <a:t>? </a:t>
                      </a:r>
                    </a:p>
                  </a:txBody>
                  <a:tcPr/>
                </a:tc>
                <a:tc hMerge="1">
                  <a:txBody>
                    <a:bodyPr/>
                    <a:lstStyle/>
                    <a:p>
                      <a:endParaRPr lang="de-DE" dirty="0"/>
                    </a:p>
                  </a:txBody>
                  <a:tcPr/>
                </a:tc>
                <a:tc gridSpan="2">
                  <a:txBody>
                    <a:bodyPr/>
                    <a:lstStyle/>
                    <a:p>
                      <a:endParaRPr lang="de-DE" dirty="0"/>
                    </a:p>
                  </a:txBody>
                  <a:tcPr/>
                </a:tc>
                <a:tc hMerge="1">
                  <a:txBody>
                    <a:bodyPr/>
                    <a:lstStyle/>
                    <a:p>
                      <a:endParaRPr lang="de-DE"/>
                    </a:p>
                  </a:txBody>
                  <a:tcPr/>
                </a:tc>
                <a:tc>
                  <a:txBody>
                    <a:bodyPr/>
                    <a:lstStyle/>
                    <a:p>
                      <a:r>
                        <a:rPr lang="de-DE" dirty="0"/>
                        <a:t>Wer fühlt sich mit der Kontrolle </a:t>
                      </a:r>
                      <a:r>
                        <a:rPr lang="de-DE" b="1" dirty="0"/>
                        <a:t>überfordert</a:t>
                      </a:r>
                      <a:r>
                        <a:rPr lang="de-DE" dirty="0"/>
                        <a:t>?</a:t>
                      </a:r>
                    </a:p>
                  </a:txBody>
                  <a:tcPr/>
                </a:tc>
                <a:extLst>
                  <a:ext uri="{0D108BD9-81ED-4DB2-BD59-A6C34878D82A}">
                    <a16:rowId xmlns:a16="http://schemas.microsoft.com/office/drawing/2014/main" val="10004"/>
                  </a:ext>
                </a:extLst>
              </a:tr>
              <a:tr h="37084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dirty="0"/>
                        <a:t>Wer von Ihnen kennt Vorbilder der Kinder?</a:t>
                      </a:r>
                    </a:p>
                  </a:txBody>
                  <a:tcPr/>
                </a:tc>
                <a:tc hMerge="1">
                  <a:txBody>
                    <a:bodyPr/>
                    <a:lstStyle/>
                    <a:p>
                      <a:endParaRPr lang="de-DE"/>
                    </a:p>
                  </a:txBody>
                  <a:tcPr/>
                </a:tc>
                <a:tc hMerge="1">
                  <a:txBody>
                    <a:bodyPr/>
                    <a:lstStyle/>
                    <a:p>
                      <a:endParaRPr lang="de-DE" dirty="0"/>
                    </a:p>
                  </a:txBody>
                  <a:tcPr/>
                </a:tc>
                <a:tc hMerge="1">
                  <a:txBody>
                    <a:bodyPr/>
                    <a:lstStyle/>
                    <a:p>
                      <a:endParaRPr lang="de-DE"/>
                    </a:p>
                  </a:txBody>
                  <a:tcPr/>
                </a:tc>
                <a:tc hMerge="1">
                  <a:txBody>
                    <a:bodyPr/>
                    <a:lstStyle/>
                    <a:p>
                      <a:endParaRPr lang="de-DE" dirty="0"/>
                    </a:p>
                  </a:txBody>
                  <a:tcPr/>
                </a:tc>
                <a:extLst>
                  <a:ext uri="{0D108BD9-81ED-4DB2-BD59-A6C34878D82A}">
                    <a16:rowId xmlns:a16="http://schemas.microsoft.com/office/drawing/2014/main" val="10005"/>
                  </a:ext>
                </a:extLst>
              </a:tr>
              <a:tr h="37084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dirty="0"/>
                        <a:t>Wer von Ihnen hat </a:t>
                      </a:r>
                      <a:r>
                        <a:rPr lang="de-DE" b="1" dirty="0"/>
                        <a:t>kein</a:t>
                      </a:r>
                      <a:r>
                        <a:rPr lang="de-DE" dirty="0"/>
                        <a:t> Smartphone?</a:t>
                      </a:r>
                    </a:p>
                    <a:p>
                      <a:pPr marL="0" marR="0" indent="0" algn="ctr" defTabSz="914400" rtl="0" eaLnBrk="1" fontAlgn="auto" latinLnBrk="0" hangingPunct="1">
                        <a:lnSpc>
                          <a:spcPct val="100000"/>
                        </a:lnSpc>
                        <a:spcBef>
                          <a:spcPts val="0"/>
                        </a:spcBef>
                        <a:spcAft>
                          <a:spcPts val="0"/>
                        </a:spcAft>
                        <a:buClrTx/>
                        <a:buSzTx/>
                        <a:buFontTx/>
                        <a:buNone/>
                        <a:tabLst/>
                        <a:defRPr/>
                      </a:pPr>
                      <a:r>
                        <a:rPr lang="de-DE" dirty="0"/>
                        <a:t>Wer spielt gelegentlich oder häufig ein PC Spiel?</a:t>
                      </a:r>
                    </a:p>
                    <a:p>
                      <a:pPr marL="0" marR="0" indent="0" algn="ctr" defTabSz="914400" rtl="0" eaLnBrk="1" fontAlgn="auto" latinLnBrk="0" hangingPunct="1">
                        <a:lnSpc>
                          <a:spcPct val="100000"/>
                        </a:lnSpc>
                        <a:spcBef>
                          <a:spcPts val="0"/>
                        </a:spcBef>
                        <a:spcAft>
                          <a:spcPts val="0"/>
                        </a:spcAft>
                        <a:buClrTx/>
                        <a:buSzTx/>
                        <a:buFontTx/>
                        <a:buNone/>
                        <a:tabLst/>
                        <a:defRPr/>
                      </a:pPr>
                      <a:endParaRPr lang="de-DE" dirty="0"/>
                    </a:p>
                    <a:p>
                      <a:pPr marL="0" marR="0" indent="0" algn="ctr" defTabSz="914400" rtl="0" eaLnBrk="1" fontAlgn="auto" latinLnBrk="0" hangingPunct="1">
                        <a:lnSpc>
                          <a:spcPct val="100000"/>
                        </a:lnSpc>
                        <a:spcBef>
                          <a:spcPts val="0"/>
                        </a:spcBef>
                        <a:spcAft>
                          <a:spcPts val="0"/>
                        </a:spcAft>
                        <a:buClrTx/>
                        <a:buSzTx/>
                        <a:buFontTx/>
                        <a:buNone/>
                        <a:tabLst/>
                        <a:defRPr/>
                      </a:pPr>
                      <a:r>
                        <a:rPr lang="de-DE" dirty="0"/>
                        <a:t>Wer von Ihnen nutzt </a:t>
                      </a:r>
                      <a:r>
                        <a:rPr lang="de-DE" b="1" dirty="0" err="1"/>
                        <a:t>whatsapp</a:t>
                      </a:r>
                      <a:r>
                        <a:rPr lang="de-DE" dirty="0"/>
                        <a:t>?</a:t>
                      </a:r>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805483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620688"/>
            <a:ext cx="3190875" cy="1428750"/>
          </a:xfrm>
        </p:spPr>
      </p:pic>
      <p:sp>
        <p:nvSpPr>
          <p:cNvPr id="2" name="Textfeld 1"/>
          <p:cNvSpPr txBox="1"/>
          <p:nvPr/>
        </p:nvSpPr>
        <p:spPr>
          <a:xfrm>
            <a:off x="286194" y="2722098"/>
            <a:ext cx="6912768" cy="1446550"/>
          </a:xfrm>
          <a:prstGeom prst="rect">
            <a:avLst/>
          </a:prstGeom>
          <a:noFill/>
        </p:spPr>
        <p:txBody>
          <a:bodyPr wrap="square" rtlCol="0">
            <a:spAutoFit/>
          </a:bodyPr>
          <a:lstStyle/>
          <a:p>
            <a:r>
              <a:rPr lang="de-DE" sz="4400" dirty="0">
                <a:latin typeface="Antique Olive Compact" panose="020B0904030504030204" pitchFamily="34" charset="0"/>
              </a:rPr>
              <a:t>Komm wieder </a:t>
            </a:r>
          </a:p>
          <a:p>
            <a:r>
              <a:rPr lang="de-DE" sz="4400" dirty="0">
                <a:latin typeface="Antique Olive Compact" panose="020B0904030504030204" pitchFamily="34" charset="0"/>
              </a:rPr>
              <a:t>vorbei! </a:t>
            </a:r>
            <a:endParaRPr lang="de-DE" sz="4400" b="1" dirty="0">
              <a:latin typeface="Antique Olive Compact" panose="020B0904030504030204" pitchFamily="34" charset="0"/>
            </a:endParaRPr>
          </a:p>
        </p:txBody>
      </p:sp>
      <p:pic>
        <p:nvPicPr>
          <p:cNvPr id="5" name="Grafik 4">
            <a:extLst>
              <a:ext uri="{FF2B5EF4-FFF2-40B4-BE49-F238E27FC236}">
                <a16:creationId xmlns:a16="http://schemas.microsoft.com/office/drawing/2014/main" id="{BC68B89B-F11F-413F-A66C-5786270EB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728" y="1844824"/>
            <a:ext cx="4802578" cy="4535174"/>
          </a:xfrm>
          <a:prstGeom prst="rect">
            <a:avLst/>
          </a:prstGeom>
        </p:spPr>
      </p:pic>
    </p:spTree>
    <p:extLst>
      <p:ext uri="{BB962C8B-B14F-4D97-AF65-F5344CB8AC3E}">
        <p14:creationId xmlns:p14="http://schemas.microsoft.com/office/powerpoint/2010/main" val="33942996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620688"/>
            <a:ext cx="3190875" cy="1428750"/>
          </a:xfr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836712"/>
            <a:ext cx="2980429" cy="1272891"/>
          </a:xfrm>
          <a:prstGeom prst="rect">
            <a:avLst/>
          </a:prstGeom>
        </p:spPr>
      </p:pic>
      <p:sp>
        <p:nvSpPr>
          <p:cNvPr id="2" name="Textfeld 1"/>
          <p:cNvSpPr txBox="1"/>
          <p:nvPr/>
        </p:nvSpPr>
        <p:spPr>
          <a:xfrm>
            <a:off x="971600" y="2276872"/>
            <a:ext cx="6912768" cy="3693319"/>
          </a:xfrm>
          <a:prstGeom prst="rect">
            <a:avLst/>
          </a:prstGeom>
          <a:noFill/>
        </p:spPr>
        <p:txBody>
          <a:bodyPr wrap="square" rtlCol="0">
            <a:spAutoFit/>
          </a:bodyPr>
          <a:lstStyle/>
          <a:p>
            <a:r>
              <a:rPr lang="de-DE" sz="7200" b="1" dirty="0">
                <a:latin typeface="Antique Olive Compact" panose="020B0904030504030204" pitchFamily="34" charset="0"/>
              </a:rPr>
              <a:t>Es geht immer weiter!</a:t>
            </a:r>
          </a:p>
          <a:p>
            <a:r>
              <a:rPr lang="de-DE" dirty="0"/>
              <a:t>	</a:t>
            </a:r>
          </a:p>
        </p:txBody>
      </p:sp>
    </p:spTree>
    <p:extLst>
      <p:ext uri="{BB962C8B-B14F-4D97-AF65-F5344CB8AC3E}">
        <p14:creationId xmlns:p14="http://schemas.microsoft.com/office/powerpoint/2010/main" val="23287306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normAutofit/>
          </a:bodyPr>
          <a:lstStyle/>
          <a:p>
            <a:pPr marL="0" indent="0">
              <a:buNone/>
            </a:pPr>
            <a:r>
              <a:rPr lang="de-DE" dirty="0"/>
              <a:t>Die </a:t>
            </a:r>
            <a:r>
              <a:rPr lang="de-DE" b="1" dirty="0"/>
              <a:t>Daten der User </a:t>
            </a:r>
            <a:r>
              <a:rPr lang="de-DE" dirty="0"/>
              <a:t>werden gezielt genutzt, um herauszufinden, wie man sie noch länger an den Bildschirm fesseln kann. </a:t>
            </a:r>
          </a:p>
          <a:p>
            <a:pPr marL="0" indent="0" algn="r">
              <a:buNone/>
            </a:pPr>
            <a:r>
              <a:rPr lang="de-DE" dirty="0"/>
              <a:t>- Adam Alter</a:t>
            </a:r>
          </a:p>
          <a:p>
            <a:pPr marL="0" indent="0">
              <a:buNone/>
            </a:pPr>
            <a:r>
              <a:rPr lang="de-DE" sz="1100" dirty="0"/>
              <a:t>https://www.jetzt.de/digital/interview-mit-adam-alter-zu-seinem-buch-ueber-technologie-und-sucht</a:t>
            </a:r>
          </a:p>
        </p:txBody>
      </p:sp>
    </p:spTree>
    <p:extLst>
      <p:ext uri="{BB962C8B-B14F-4D97-AF65-F5344CB8AC3E}">
        <p14:creationId xmlns:p14="http://schemas.microsoft.com/office/powerpoint/2010/main" val="25630920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DE5DA5-29E6-4C1E-B809-438F4CF73950}"/>
              </a:ext>
            </a:extLst>
          </p:cNvPr>
          <p:cNvSpPr>
            <a:spLocks noGrp="1"/>
          </p:cNvSpPr>
          <p:nvPr>
            <p:ph type="title"/>
          </p:nvPr>
        </p:nvSpPr>
        <p:spPr/>
        <p:txBody>
          <a:bodyPr/>
          <a:lstStyle/>
          <a:p>
            <a:endParaRPr lang="de-DE" dirty="0"/>
          </a:p>
        </p:txBody>
      </p:sp>
      <p:pic>
        <p:nvPicPr>
          <p:cNvPr id="5" name="Inhaltsplatzhalter 4">
            <a:extLst>
              <a:ext uri="{FF2B5EF4-FFF2-40B4-BE49-F238E27FC236}">
                <a16:creationId xmlns:a16="http://schemas.microsoft.com/office/drawing/2014/main" id="{456F2C7E-0D74-46E2-820A-394C3E0C5AD7}"/>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01048" y="1600200"/>
            <a:ext cx="7976853" cy="4495800"/>
          </a:xfrm>
        </p:spPr>
      </p:pic>
    </p:spTree>
    <p:extLst>
      <p:ext uri="{BB962C8B-B14F-4D97-AF65-F5344CB8AC3E}">
        <p14:creationId xmlns:p14="http://schemas.microsoft.com/office/powerpoint/2010/main" val="35126834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r>
              <a:rPr lang="de-DE" dirty="0">
                <a:solidFill>
                  <a:srgbClr val="00B0F0"/>
                </a:solidFill>
              </a:rPr>
              <a:t>Abzocke</a:t>
            </a:r>
          </a:p>
        </p:txBody>
      </p:sp>
      <p:sp>
        <p:nvSpPr>
          <p:cNvPr id="3" name="Inhaltsplatzhalter 2"/>
          <p:cNvSpPr>
            <a:spLocks noGrp="1"/>
          </p:cNvSpPr>
          <p:nvPr>
            <p:ph sz="quarter" idx="1"/>
          </p:nvPr>
        </p:nvSpPr>
        <p:spPr/>
        <p:txBody>
          <a:bodyPr>
            <a:normAutofit/>
          </a:bodyPr>
          <a:lstStyle/>
          <a:p>
            <a:pPr marL="0" indent="0">
              <a:buNone/>
            </a:pPr>
            <a:endParaRPr lang="de-DE" dirty="0"/>
          </a:p>
          <a:p>
            <a:r>
              <a:rPr lang="de-DE" dirty="0"/>
              <a:t>Einstellungen des mobilen Endgeräts </a:t>
            </a:r>
          </a:p>
          <a:p>
            <a:r>
              <a:rPr lang="de-DE" dirty="0"/>
              <a:t>Deaktivieren:</a:t>
            </a:r>
          </a:p>
          <a:p>
            <a:pPr lvl="1"/>
            <a:r>
              <a:rPr lang="de-DE" b="1" dirty="0" err="1"/>
              <a:t>Android</a:t>
            </a:r>
            <a:r>
              <a:rPr lang="de-DE" dirty="0"/>
              <a:t> &gt;Google-Play-Store &gt;„Einstellungen“ &gt;„PIN für Käufe verwenden“</a:t>
            </a:r>
          </a:p>
          <a:p>
            <a:pPr lvl="1"/>
            <a:r>
              <a:rPr lang="de-DE" b="1" dirty="0" err="1"/>
              <a:t>iOS</a:t>
            </a:r>
            <a:r>
              <a:rPr lang="de-DE" dirty="0"/>
              <a:t> &gt; Einstellungen unter „Allgemein“ &gt; In-App-Käufe deaktivieren </a:t>
            </a:r>
          </a:p>
          <a:p>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3712" y="620688"/>
            <a:ext cx="2890367" cy="1440160"/>
          </a:xfrm>
          <a:prstGeom prst="rect">
            <a:avLst/>
          </a:prstGeom>
        </p:spPr>
      </p:pic>
    </p:spTree>
    <p:extLst>
      <p:ext uri="{BB962C8B-B14F-4D97-AF65-F5344CB8AC3E}">
        <p14:creationId xmlns:p14="http://schemas.microsoft.com/office/powerpoint/2010/main" val="13541239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331640" y="347855"/>
            <a:ext cx="6624736" cy="584775"/>
          </a:xfrm>
          <a:prstGeom prst="rect">
            <a:avLst/>
          </a:prstGeom>
        </p:spPr>
        <p:txBody>
          <a:bodyPr wrap="square">
            <a:spAutoFit/>
          </a:bodyPr>
          <a:lstStyle/>
          <a:p>
            <a:r>
              <a:rPr lang="de-DE" sz="3200" dirty="0"/>
              <a:t>Gute Spiele – schlechte Spiele?</a:t>
            </a:r>
          </a:p>
        </p:txBody>
      </p:sp>
      <p:sp>
        <p:nvSpPr>
          <p:cNvPr id="2" name="Textfeld 1"/>
          <p:cNvSpPr txBox="1"/>
          <p:nvPr/>
        </p:nvSpPr>
        <p:spPr>
          <a:xfrm>
            <a:off x="899592" y="2525482"/>
            <a:ext cx="6840760" cy="2246769"/>
          </a:xfrm>
          <a:prstGeom prst="rect">
            <a:avLst/>
          </a:prstGeom>
          <a:noFill/>
        </p:spPr>
        <p:txBody>
          <a:bodyPr wrap="square" rtlCol="0">
            <a:spAutoFit/>
          </a:bodyPr>
          <a:lstStyle/>
          <a:p>
            <a:pPr marL="342900" indent="-342900">
              <a:buAutoNum type="arabicPeriod"/>
            </a:pPr>
            <a:r>
              <a:rPr lang="de-DE" sz="2800" dirty="0"/>
              <a:t>Online – offline Spiele</a:t>
            </a:r>
          </a:p>
          <a:p>
            <a:pPr marL="342900" indent="-342900">
              <a:buAutoNum type="arabicPeriod"/>
            </a:pPr>
            <a:r>
              <a:rPr lang="de-DE" sz="2800" dirty="0"/>
              <a:t>Wie viele </a:t>
            </a:r>
          </a:p>
          <a:p>
            <a:pPr marL="800100" lvl="1" indent="-342900">
              <a:buAutoNum type="arabicPeriod"/>
            </a:pPr>
            <a:r>
              <a:rPr lang="de-DE" sz="2800" dirty="0"/>
              <a:t>Sinne</a:t>
            </a:r>
          </a:p>
          <a:p>
            <a:pPr marL="800100" lvl="1" indent="-342900">
              <a:buAutoNum type="arabicPeriod"/>
            </a:pPr>
            <a:r>
              <a:rPr lang="de-DE" sz="2800" dirty="0"/>
              <a:t>Bewegung</a:t>
            </a:r>
          </a:p>
          <a:p>
            <a:pPr marL="800100" lvl="1" indent="-342900">
              <a:buAutoNum type="arabicPeriod"/>
            </a:pPr>
            <a:r>
              <a:rPr lang="de-DE" sz="2800" dirty="0"/>
              <a:t>Miteinander</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187665"/>
            <a:ext cx="3962646" cy="2675633"/>
          </a:xfrm>
          <a:prstGeom prst="rect">
            <a:avLst/>
          </a:prstGeom>
        </p:spPr>
      </p:pic>
      <p:pic>
        <p:nvPicPr>
          <p:cNvPr id="6" name="Grafik 5">
            <a:extLst>
              <a:ext uri="{FF2B5EF4-FFF2-40B4-BE49-F238E27FC236}">
                <a16:creationId xmlns:a16="http://schemas.microsoft.com/office/drawing/2014/main" id="{43CC73AD-47FB-4163-AA8B-81C069D69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1471" y="4372768"/>
            <a:ext cx="3246088" cy="2166764"/>
          </a:xfrm>
          <a:prstGeom prst="rect">
            <a:avLst/>
          </a:prstGeom>
        </p:spPr>
      </p:pic>
    </p:spTree>
    <p:extLst>
      <p:ext uri="{BB962C8B-B14F-4D97-AF65-F5344CB8AC3E}">
        <p14:creationId xmlns:p14="http://schemas.microsoft.com/office/powerpoint/2010/main" val="8342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Bewegung &amp; Lernen</a:t>
            </a:r>
          </a:p>
        </p:txBody>
      </p:sp>
      <p:pic>
        <p:nvPicPr>
          <p:cNvPr id="4" name="Inhaltsplatzhalt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332774"/>
            <a:ext cx="1224136" cy="822620"/>
          </a:xfrm>
          <a:prstGeom prst="rect">
            <a:avLst/>
          </a:prstGeom>
        </p:spPr>
      </p:pic>
      <p:sp>
        <p:nvSpPr>
          <p:cNvPr id="3" name="Rechteck 2"/>
          <p:cNvSpPr/>
          <p:nvPr/>
        </p:nvSpPr>
        <p:spPr>
          <a:xfrm>
            <a:off x="467544" y="2564904"/>
            <a:ext cx="7848872" cy="2231380"/>
          </a:xfrm>
          <a:prstGeom prst="rect">
            <a:avLst/>
          </a:prstGeom>
        </p:spPr>
        <p:txBody>
          <a:bodyPr wrap="square">
            <a:spAutoFit/>
          </a:bodyPr>
          <a:lstStyle/>
          <a:p>
            <a:r>
              <a:rPr lang="de-DE" sz="3200" dirty="0"/>
              <a:t>„Je mehr </a:t>
            </a:r>
            <a:r>
              <a:rPr lang="de-DE" sz="3200" dirty="0">
                <a:solidFill>
                  <a:srgbClr val="FF0000"/>
                </a:solidFill>
              </a:rPr>
              <a:t>Sinne</a:t>
            </a:r>
            <a:r>
              <a:rPr lang="de-DE" sz="3200" dirty="0"/>
              <a:t> beim Lernprozess beteiligt sind, desto besser sind die Ergebnisse“</a:t>
            </a:r>
          </a:p>
          <a:p>
            <a:endParaRPr lang="de-DE" sz="3200" dirty="0"/>
          </a:p>
          <a:p>
            <a:endParaRPr lang="de-DE" sz="3200" dirty="0"/>
          </a:p>
          <a:p>
            <a:r>
              <a:rPr lang="de-DE" sz="1100" dirty="0"/>
              <a:t>- Sebastian Voll, Professor und Leiter der Forschungsstelle für Angewandte Sportwissenschaften </a:t>
            </a:r>
          </a:p>
        </p:txBody>
      </p:sp>
    </p:spTree>
    <p:extLst>
      <p:ext uri="{BB962C8B-B14F-4D97-AF65-F5344CB8AC3E}">
        <p14:creationId xmlns:p14="http://schemas.microsoft.com/office/powerpoint/2010/main" val="2397207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150443" y="1838044"/>
            <a:ext cx="7078063" cy="4020111"/>
          </a:xfrm>
        </p:spPr>
      </p:pic>
    </p:spTree>
    <p:extLst>
      <p:ext uri="{BB962C8B-B14F-4D97-AF65-F5344CB8AC3E}">
        <p14:creationId xmlns:p14="http://schemas.microsoft.com/office/powerpoint/2010/main" val="5550272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620688"/>
            <a:ext cx="5760640" cy="4266082"/>
          </a:xfrm>
        </p:spPr>
      </p:pic>
      <p:sp>
        <p:nvSpPr>
          <p:cNvPr id="3" name="Textfeld 2"/>
          <p:cNvSpPr txBox="1"/>
          <p:nvPr/>
        </p:nvSpPr>
        <p:spPr>
          <a:xfrm>
            <a:off x="899592" y="5373216"/>
            <a:ext cx="6696744" cy="584775"/>
          </a:xfrm>
          <a:prstGeom prst="rect">
            <a:avLst/>
          </a:prstGeom>
          <a:noFill/>
        </p:spPr>
        <p:txBody>
          <a:bodyPr wrap="square" rtlCol="0">
            <a:spAutoFit/>
          </a:bodyPr>
          <a:lstStyle/>
          <a:p>
            <a:r>
              <a:rPr lang="de-DE" sz="3200" dirty="0"/>
              <a:t>Clash </a:t>
            </a:r>
            <a:r>
              <a:rPr lang="de-DE" sz="3200" dirty="0" err="1"/>
              <a:t>of</a:t>
            </a:r>
            <a:r>
              <a:rPr lang="de-DE" sz="3200" dirty="0"/>
              <a:t> Clans ab 6 Jahren!!!</a:t>
            </a:r>
          </a:p>
        </p:txBody>
      </p:sp>
    </p:spTree>
    <p:extLst>
      <p:ext uri="{BB962C8B-B14F-4D97-AF65-F5344CB8AC3E}">
        <p14:creationId xmlns:p14="http://schemas.microsoft.com/office/powerpoint/2010/main" val="4894355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115616" y="332656"/>
            <a:ext cx="6840771" cy="5825489"/>
          </a:xfrm>
        </p:spPr>
      </p:pic>
    </p:spTree>
    <p:extLst>
      <p:ext uri="{BB962C8B-B14F-4D97-AF65-F5344CB8AC3E}">
        <p14:creationId xmlns:p14="http://schemas.microsoft.com/office/powerpoint/2010/main" val="3445263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Themen/Ablauf</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1042" y="1679625"/>
            <a:ext cx="759806" cy="663311"/>
          </a:xfrm>
          <a:prstGeom prst="rect">
            <a:avLst/>
          </a:prstGeom>
        </p:spPr>
      </p:pic>
      <p:sp>
        <p:nvSpPr>
          <p:cNvPr id="9" name="Textfeld 8"/>
          <p:cNvSpPr txBox="1"/>
          <p:nvPr/>
        </p:nvSpPr>
        <p:spPr>
          <a:xfrm>
            <a:off x="467544" y="1700808"/>
            <a:ext cx="2463401" cy="800219"/>
          </a:xfrm>
          <a:prstGeom prst="rect">
            <a:avLst/>
          </a:prstGeom>
          <a:noFill/>
        </p:spPr>
        <p:txBody>
          <a:bodyPr wrap="square" rtlCol="0">
            <a:spAutoFit/>
          </a:bodyPr>
          <a:lstStyle/>
          <a:p>
            <a:pPr marL="514350" indent="-514350">
              <a:buAutoNum type="arabicPeriod"/>
            </a:pPr>
            <a:r>
              <a:rPr lang="de-DE" sz="2800" dirty="0">
                <a:solidFill>
                  <a:srgbClr val="C00000"/>
                </a:solidFill>
              </a:rPr>
              <a:t>„Gefahren“</a:t>
            </a:r>
          </a:p>
          <a:p>
            <a:endParaRPr lang="de-DE" dirty="0"/>
          </a:p>
        </p:txBody>
      </p:sp>
      <p:grpSp>
        <p:nvGrpSpPr>
          <p:cNvPr id="10" name="Gruppieren 9"/>
          <p:cNvGrpSpPr/>
          <p:nvPr/>
        </p:nvGrpSpPr>
        <p:grpSpPr>
          <a:xfrm>
            <a:off x="5390563" y="2778026"/>
            <a:ext cx="3165646" cy="2880321"/>
            <a:chOff x="2939131" y="807865"/>
            <a:chExt cx="2715222" cy="2328753"/>
          </a:xfrm>
        </p:grpSpPr>
        <p:sp>
          <p:nvSpPr>
            <p:cNvPr id="11" name="Abgerundetes Rechteck 10"/>
            <p:cNvSpPr/>
            <p:nvPr/>
          </p:nvSpPr>
          <p:spPr>
            <a:xfrm>
              <a:off x="3109097" y="807865"/>
              <a:ext cx="2545256" cy="19236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r>
                <a:rPr lang="de-DE" sz="2400" b="1" dirty="0">
                  <a:solidFill>
                    <a:schemeClr val="bg1"/>
                  </a:solidFill>
                </a:rPr>
                <a:t>2. Lösungen</a:t>
              </a:r>
            </a:p>
            <a:p>
              <a:endParaRPr lang="de-DE" dirty="0"/>
            </a:p>
          </p:txBody>
        </p:sp>
        <p:sp>
          <p:nvSpPr>
            <p:cNvPr id="12" name="Abgerundetes Rechteck 4"/>
            <p:cNvSpPr/>
            <p:nvPr/>
          </p:nvSpPr>
          <p:spPr>
            <a:xfrm>
              <a:off x="2939131" y="927381"/>
              <a:ext cx="2715222" cy="22092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defTabSz="711200">
                <a:lnSpc>
                  <a:spcPct val="90000"/>
                </a:lnSpc>
                <a:spcBef>
                  <a:spcPct val="0"/>
                </a:spcBef>
                <a:spcAft>
                  <a:spcPct val="35000"/>
                </a:spcAft>
              </a:pPr>
              <a:endParaRPr lang="de-DE" sz="2100" b="1" dirty="0">
                <a:solidFill>
                  <a:schemeClr val="bg1"/>
                </a:solidFill>
              </a:endParaRPr>
            </a:p>
            <a:p>
              <a:pPr lvl="0" defTabSz="711200">
                <a:lnSpc>
                  <a:spcPct val="90000"/>
                </a:lnSpc>
                <a:spcBef>
                  <a:spcPct val="0"/>
                </a:spcBef>
                <a:spcAft>
                  <a:spcPct val="35000"/>
                </a:spcAft>
              </a:pPr>
              <a:endParaRPr lang="de-DE" sz="2100" b="1" kern="1200" dirty="0">
                <a:solidFill>
                  <a:schemeClr val="bg1"/>
                </a:solidFill>
              </a:endParaRPr>
            </a:p>
          </p:txBody>
        </p:sp>
      </p:grpSp>
      <p:graphicFrame>
        <p:nvGraphicFramePr>
          <p:cNvPr id="13" name="Diagramm 12"/>
          <p:cNvGraphicFramePr/>
          <p:nvPr>
            <p:extLst>
              <p:ext uri="{D42A27DB-BD31-4B8C-83A1-F6EECF244321}">
                <p14:modId xmlns:p14="http://schemas.microsoft.com/office/powerpoint/2010/main" val="1296886003"/>
              </p:ext>
            </p:extLst>
          </p:nvPr>
        </p:nvGraphicFramePr>
        <p:xfrm>
          <a:off x="5868144" y="3286887"/>
          <a:ext cx="2520280" cy="1728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feil nach rechts 3"/>
          <p:cNvSpPr/>
          <p:nvPr/>
        </p:nvSpPr>
        <p:spPr>
          <a:xfrm rot="1763295">
            <a:off x="3876343" y="2412874"/>
            <a:ext cx="1475501" cy="730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1443" y="3563198"/>
            <a:ext cx="4133560" cy="2458090"/>
          </a:xfrm>
          <a:prstGeom prst="rect">
            <a:avLst/>
          </a:prstGeom>
        </p:spPr>
      </p:pic>
    </p:spTree>
    <p:extLst>
      <p:ext uri="{BB962C8B-B14F-4D97-AF65-F5344CB8AC3E}">
        <p14:creationId xmlns:p14="http://schemas.microsoft.com/office/powerpoint/2010/main" val="93300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a:t>https://www.gutes-aufwachsen-mit-medien.de/kindermedien/index.cfm?action=ergebnisse</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0872" y="1347877"/>
            <a:ext cx="4969400" cy="5105459"/>
          </a:xfrm>
        </p:spPr>
      </p:pic>
    </p:spTree>
    <p:extLst>
      <p:ext uri="{BB962C8B-B14F-4D97-AF65-F5344CB8AC3E}">
        <p14:creationId xmlns:p14="http://schemas.microsoft.com/office/powerpoint/2010/main" val="30300427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Uwe </a:t>
            </a:r>
            <a:r>
              <a:rPr lang="de-DE" dirty="0" err="1"/>
              <a:t>Buermann</a:t>
            </a:r>
            <a:r>
              <a:rPr lang="de-DE" dirty="0"/>
              <a:t>, Pädagoge</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4797152"/>
            <a:ext cx="2880320" cy="1428546"/>
          </a:xfrm>
          <a:prstGeom prst="rect">
            <a:avLst/>
          </a:prstGeom>
        </p:spPr>
      </p:pic>
      <p:sp>
        <p:nvSpPr>
          <p:cNvPr id="6" name="Textfeld 5"/>
          <p:cNvSpPr txBox="1"/>
          <p:nvPr/>
        </p:nvSpPr>
        <p:spPr>
          <a:xfrm>
            <a:off x="539552" y="2780928"/>
            <a:ext cx="6262805" cy="954107"/>
          </a:xfrm>
          <a:prstGeom prst="rect">
            <a:avLst/>
          </a:prstGeom>
          <a:noFill/>
        </p:spPr>
        <p:txBody>
          <a:bodyPr wrap="none" rtlCol="0">
            <a:spAutoFit/>
          </a:bodyPr>
          <a:lstStyle/>
          <a:p>
            <a:r>
              <a:rPr lang="de-DE" sz="2800" dirty="0"/>
              <a:t>Medienkompetenz beginnt (hauptsächlich) </a:t>
            </a:r>
          </a:p>
          <a:p>
            <a:r>
              <a:rPr lang="de-DE" sz="2800" dirty="0"/>
              <a:t>mit </a:t>
            </a:r>
            <a:r>
              <a:rPr lang="de-DE" sz="2800" b="1" dirty="0"/>
              <a:t>Medienabstinenz</a:t>
            </a:r>
            <a:r>
              <a:rPr lang="de-DE" sz="2800" dirty="0"/>
              <a:t>!</a:t>
            </a:r>
          </a:p>
        </p:txBody>
      </p:sp>
    </p:spTree>
    <p:extLst>
      <p:ext uri="{BB962C8B-B14F-4D97-AF65-F5344CB8AC3E}">
        <p14:creationId xmlns:p14="http://schemas.microsoft.com/office/powerpoint/2010/main" val="9338608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395536" y="1784565"/>
            <a:ext cx="6984776" cy="1200329"/>
          </a:xfrm>
          <a:prstGeom prst="rect">
            <a:avLst/>
          </a:prstGeom>
        </p:spPr>
        <p:txBody>
          <a:bodyPr wrap="square">
            <a:spAutoFit/>
          </a:bodyPr>
          <a:lstStyle/>
          <a:p>
            <a:pPr marL="285750" indent="-285750">
              <a:buFont typeface="Arial" panose="020B0604020202020204" pitchFamily="34" charset="0"/>
              <a:buChar char="•"/>
            </a:pPr>
            <a:r>
              <a:rPr lang="de-DE" dirty="0"/>
              <a:t>Klicksafe.de</a:t>
            </a:r>
          </a:p>
          <a:p>
            <a:pPr marL="285750" indent="-285750">
              <a:buFont typeface="Arial" panose="020B0604020202020204" pitchFamily="34" charset="0"/>
              <a:buChar char="•"/>
            </a:pPr>
            <a:r>
              <a:rPr lang="de-DE" dirty="0">
                <a:hlinkClick r:id="rId2"/>
              </a:rPr>
              <a:t>www.spieleratgeber-nrw.de</a:t>
            </a:r>
            <a:r>
              <a:rPr lang="de-DE" dirty="0"/>
              <a:t> – Bewertungen der Spiele!</a:t>
            </a:r>
          </a:p>
          <a:p>
            <a:endParaRPr lang="de-DE" dirty="0"/>
          </a:p>
          <a:p>
            <a:endParaRPr lang="de-DE" dirty="0"/>
          </a:p>
        </p:txBody>
      </p:sp>
      <p:sp>
        <p:nvSpPr>
          <p:cNvPr id="3" name="Rechteck 2"/>
          <p:cNvSpPr/>
          <p:nvPr/>
        </p:nvSpPr>
        <p:spPr>
          <a:xfrm>
            <a:off x="2339752" y="347855"/>
            <a:ext cx="4992149" cy="584775"/>
          </a:xfrm>
          <a:prstGeom prst="rect">
            <a:avLst/>
          </a:prstGeom>
        </p:spPr>
        <p:txBody>
          <a:bodyPr wrap="square">
            <a:spAutoFit/>
          </a:bodyPr>
          <a:lstStyle/>
          <a:p>
            <a:pPr lvl="0"/>
            <a:r>
              <a:rPr lang="de-DE" sz="3200" dirty="0">
                <a:solidFill>
                  <a:srgbClr val="0070C0"/>
                </a:solidFill>
              </a:rPr>
              <a:t>Spiele - weitere Infos:</a:t>
            </a:r>
          </a:p>
        </p:txBody>
      </p:sp>
      <p:pic>
        <p:nvPicPr>
          <p:cNvPr id="6" name="Grafik 5">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8825" y="2966845"/>
            <a:ext cx="5182330" cy="2902105"/>
          </a:xfrm>
          <a:prstGeom prst="rect">
            <a:avLst/>
          </a:prstGeom>
        </p:spPr>
      </p:pic>
    </p:spTree>
    <p:extLst>
      <p:ext uri="{BB962C8B-B14F-4D97-AF65-F5344CB8AC3E}">
        <p14:creationId xmlns:p14="http://schemas.microsoft.com/office/powerpoint/2010/main" val="15782986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12775" y="2262939"/>
            <a:ext cx="8153400" cy="3170322"/>
          </a:xfrm>
        </p:spPr>
      </p:pic>
    </p:spTree>
    <p:extLst>
      <p:ext uri="{BB962C8B-B14F-4D97-AF65-F5344CB8AC3E}">
        <p14:creationId xmlns:p14="http://schemas.microsoft.com/office/powerpoint/2010/main" val="33789695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07E38E-1E00-4613-8845-081C9E4544E2}"/>
              </a:ext>
            </a:extLst>
          </p:cNvPr>
          <p:cNvSpPr>
            <a:spLocks noGrp="1"/>
          </p:cNvSpPr>
          <p:nvPr>
            <p:ph type="title"/>
          </p:nvPr>
        </p:nvSpPr>
        <p:spPr/>
        <p:txBody>
          <a:bodyPr>
            <a:normAutofit/>
          </a:bodyPr>
          <a:lstStyle/>
          <a:p>
            <a:r>
              <a:rPr lang="de-DE" dirty="0"/>
              <a:t>Stiftung Warentest Studie 2018</a:t>
            </a:r>
          </a:p>
        </p:txBody>
      </p:sp>
      <p:sp>
        <p:nvSpPr>
          <p:cNvPr id="3" name="Inhaltsplatzhalter 2">
            <a:extLst>
              <a:ext uri="{FF2B5EF4-FFF2-40B4-BE49-F238E27FC236}">
                <a16:creationId xmlns:a16="http://schemas.microsoft.com/office/drawing/2014/main" id="{6C468FD7-0069-4051-A014-ECCF1C994FBA}"/>
              </a:ext>
            </a:extLst>
          </p:cNvPr>
          <p:cNvSpPr>
            <a:spLocks noGrp="1"/>
          </p:cNvSpPr>
          <p:nvPr>
            <p:ph sz="quarter" idx="1"/>
          </p:nvPr>
        </p:nvSpPr>
        <p:spPr/>
        <p:txBody>
          <a:bodyPr/>
          <a:lstStyle/>
          <a:p>
            <a:r>
              <a:rPr lang="de-DE" dirty="0"/>
              <a:t>19 von 50 Spiele haben einen unakzeptablen, unsicheren Chatraum</a:t>
            </a:r>
          </a:p>
          <a:p>
            <a:r>
              <a:rPr lang="de-DE" dirty="0"/>
              <a:t>8 sind bedenklich</a:t>
            </a:r>
          </a:p>
          <a:p>
            <a:endParaRPr lang="de-DE" dirty="0"/>
          </a:p>
          <a:p>
            <a:r>
              <a:rPr lang="de-DE" dirty="0"/>
              <a:t>In App Käufe: 35 inakzeptabel</a:t>
            </a:r>
          </a:p>
        </p:txBody>
      </p:sp>
    </p:spTree>
    <p:extLst>
      <p:ext uri="{BB962C8B-B14F-4D97-AF65-F5344CB8AC3E}">
        <p14:creationId xmlns:p14="http://schemas.microsoft.com/office/powerpoint/2010/main" val="7460993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Smartphone Studie NRW</a:t>
            </a:r>
          </a:p>
        </p:txBody>
      </p:sp>
      <p:sp>
        <p:nvSpPr>
          <p:cNvPr id="3" name="Inhaltsplatzhalter 2"/>
          <p:cNvSpPr>
            <a:spLocks noGrp="1"/>
          </p:cNvSpPr>
          <p:nvPr>
            <p:ph sz="quarter" idx="1"/>
          </p:nvPr>
        </p:nvSpPr>
        <p:spPr/>
        <p:txBody>
          <a:bodyPr>
            <a:normAutofit/>
          </a:bodyPr>
          <a:lstStyle/>
          <a:p>
            <a:pPr marL="274320" lvl="1" indent="0">
              <a:buNone/>
            </a:pPr>
            <a:endParaRPr lang="de-DE" dirty="0">
              <a:latin typeface="Arial Narrow Special G1" panose="050B0506020202030204" pitchFamily="34" charset="2"/>
            </a:endParaRPr>
          </a:p>
          <a:p>
            <a:r>
              <a:rPr lang="de-DE" dirty="0">
                <a:latin typeface="AvantGarde Md BT" panose="020B0602020202020204" pitchFamily="34" charset="0"/>
              </a:rPr>
              <a:t>Mehr als jeder vierte Befragte gab an, schon einmal </a:t>
            </a:r>
            <a:r>
              <a:rPr lang="de-DE" b="1" dirty="0">
                <a:solidFill>
                  <a:srgbClr val="C00000"/>
                </a:solidFill>
                <a:latin typeface="AvantGarde Md BT" panose="020B0602020202020204" pitchFamily="34" charset="0"/>
              </a:rPr>
              <a:t>Nachrichten von Fremden</a:t>
            </a:r>
            <a:r>
              <a:rPr lang="de-DE" dirty="0">
                <a:solidFill>
                  <a:srgbClr val="C00000"/>
                </a:solidFill>
                <a:latin typeface="AvantGarde Md BT" panose="020B0602020202020204" pitchFamily="34" charset="0"/>
              </a:rPr>
              <a:t> </a:t>
            </a:r>
            <a:r>
              <a:rPr lang="de-DE" dirty="0">
                <a:latin typeface="AvantGarde Md BT" panose="020B0602020202020204" pitchFamily="34" charset="0"/>
              </a:rPr>
              <a:t>erhalten zu haben. </a:t>
            </a:r>
          </a:p>
          <a:p>
            <a:endParaRPr lang="de-DE" dirty="0">
              <a:latin typeface="AvantGarde Md BT" panose="020B0602020202020204" pitchFamily="34" charset="0"/>
            </a:endParaRPr>
          </a:p>
        </p:txBody>
      </p:sp>
      <p:sp>
        <p:nvSpPr>
          <p:cNvPr id="4" name="Textfeld 3"/>
          <p:cNvSpPr txBox="1"/>
          <p:nvPr/>
        </p:nvSpPr>
        <p:spPr>
          <a:xfrm>
            <a:off x="1115616" y="6165304"/>
            <a:ext cx="7287572" cy="400110"/>
          </a:xfrm>
          <a:prstGeom prst="rect">
            <a:avLst/>
          </a:prstGeom>
          <a:noFill/>
        </p:spPr>
        <p:txBody>
          <a:bodyPr wrap="none" rtlCol="0">
            <a:spAutoFit/>
          </a:bodyPr>
          <a:lstStyle/>
          <a:p>
            <a:r>
              <a:rPr lang="de-DE" sz="1000" dirty="0">
                <a:hlinkClick r:id="rId2"/>
              </a:rPr>
              <a:t>Quellen: http://www.faz.net/aktuell/feuilleton/familie/studie-ueber-die-folgen-von-smartphones-fuer-kinder-13833385.html</a:t>
            </a:r>
            <a:endParaRPr lang="de-DE" sz="1000" dirty="0"/>
          </a:p>
          <a:p>
            <a:r>
              <a:rPr lang="de-DE" sz="1000" dirty="0"/>
              <a:t>http://www.lfm-nrw.de/service/veranstaltungen-und-preise/studienpraesentationen/always-on.html</a:t>
            </a:r>
          </a:p>
        </p:txBody>
      </p:sp>
    </p:spTree>
    <p:extLst>
      <p:ext uri="{BB962C8B-B14F-4D97-AF65-F5344CB8AC3E}">
        <p14:creationId xmlns:p14="http://schemas.microsoft.com/office/powerpoint/2010/main" val="3641005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67744" y="110621"/>
            <a:ext cx="5043760" cy="6725014"/>
          </a:xfrm>
        </p:spPr>
      </p:pic>
    </p:spTree>
    <p:extLst>
      <p:ext uri="{BB962C8B-B14F-4D97-AF65-F5344CB8AC3E}">
        <p14:creationId xmlns:p14="http://schemas.microsoft.com/office/powerpoint/2010/main" val="2645558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quarter" idx="1"/>
          </p:nvPr>
        </p:nvSpPr>
        <p:spPr/>
        <p:txBody>
          <a:bodyPr/>
          <a:lstStyle/>
          <a:p>
            <a:r>
              <a:rPr lang="de-DE" dirty="0"/>
              <a:t>Das Smartphone ist das ultimative Tatmittel für Missbrauchstäter und – Täterinnen.</a:t>
            </a:r>
          </a:p>
          <a:p>
            <a:endParaRPr lang="de-DE" dirty="0"/>
          </a:p>
          <a:p>
            <a:r>
              <a:rPr lang="de-DE" dirty="0"/>
              <a:t>Sexuelle Gewalt hat durch digitale Medien neue Dimensionen gewonnen.</a:t>
            </a:r>
          </a:p>
          <a:p>
            <a:endParaRPr lang="de-DE" dirty="0"/>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270" y="4509120"/>
            <a:ext cx="4499527" cy="1152128"/>
          </a:xfrm>
          <a:prstGeom prst="rect">
            <a:avLst/>
          </a:prstGeom>
        </p:spPr>
      </p:pic>
    </p:spTree>
    <p:extLst>
      <p:ext uri="{BB962C8B-B14F-4D97-AF65-F5344CB8AC3E}">
        <p14:creationId xmlns:p14="http://schemas.microsoft.com/office/powerpoint/2010/main" val="28739908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45732" y="1600200"/>
            <a:ext cx="8087485" cy="4495800"/>
          </a:xfrm>
        </p:spPr>
      </p:pic>
    </p:spTree>
    <p:extLst>
      <p:ext uri="{BB962C8B-B14F-4D97-AF65-F5344CB8AC3E}">
        <p14:creationId xmlns:p14="http://schemas.microsoft.com/office/powerpoint/2010/main" val="11169852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044575" y="2235200"/>
            <a:ext cx="7289800" cy="3225800"/>
          </a:xfrm>
        </p:spPr>
      </p:pic>
    </p:spTree>
    <p:extLst>
      <p:ext uri="{BB962C8B-B14F-4D97-AF65-F5344CB8AC3E}">
        <p14:creationId xmlns:p14="http://schemas.microsoft.com/office/powerpoint/2010/main" val="358760161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alathea">
  <a:themeElements>
    <a:clrScheme name="Galathea">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Galathe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0</TotalTime>
  <Words>2069</Words>
  <Application>Microsoft Office PowerPoint</Application>
  <PresentationFormat>Bildschirmpräsentation (4:3)</PresentationFormat>
  <Paragraphs>518</Paragraphs>
  <Slides>132</Slides>
  <Notes>1</Notes>
  <HiddenSlides>25</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132</vt:i4>
      </vt:variant>
    </vt:vector>
  </HeadingPairs>
  <TitlesOfParts>
    <vt:vector size="145" baseType="lpstr">
      <vt:lpstr>Albertus</vt:lpstr>
      <vt:lpstr>Antique Olive</vt:lpstr>
      <vt:lpstr>Antique Olive Compact</vt:lpstr>
      <vt:lpstr>Arial</vt:lpstr>
      <vt:lpstr>Arial Narrow Special G1</vt:lpstr>
      <vt:lpstr>AvantGarde Md BT</vt:lpstr>
      <vt:lpstr>Calibri</vt:lpstr>
      <vt:lpstr>Century751 No2 BT</vt:lpstr>
      <vt:lpstr>Times New Roman</vt:lpstr>
      <vt:lpstr>Tw Cen MT</vt:lpstr>
      <vt:lpstr>Wingdings</vt:lpstr>
      <vt:lpstr>Wingdings 2</vt:lpstr>
      <vt:lpstr>Galathea</vt:lpstr>
      <vt:lpstr>Die unsichtbare Macht der Digitalen Medien</vt:lpstr>
      <vt:lpstr>Einleitung</vt:lpstr>
      <vt:lpstr>Einleitung</vt:lpstr>
      <vt:lpstr>PowerPoint-Präsentation</vt:lpstr>
      <vt:lpstr>PowerPoint-Präsentation</vt:lpstr>
      <vt:lpstr>www.klicksafe.de</vt:lpstr>
      <vt:lpstr>PowerPoint-Präsentation</vt:lpstr>
      <vt:lpstr>Wo stehen Sie?  </vt:lpstr>
      <vt:lpstr>Themen/Ablauf</vt:lpstr>
      <vt:lpstr>Gesundheitliche Auswirkungen</vt:lpstr>
      <vt:lpstr>Damals….heute…. </vt:lpstr>
      <vt:lpstr>Mensch und dig. Mediennutzung</vt:lpstr>
      <vt:lpstr>Freizeit früher und heutzutage…. </vt:lpstr>
      <vt:lpstr>In Zahlen ausgedrückt</vt:lpstr>
      <vt:lpstr>PowerPoint-Präsentation</vt:lpstr>
      <vt:lpstr>Bildschirmkonsum – ein Additionsspiel</vt:lpstr>
      <vt:lpstr>Nutzerverhalten v. Kindern</vt:lpstr>
      <vt:lpstr>Wie nutzen 6-14-jährige das Handy?</vt:lpstr>
      <vt:lpstr>Was macht dieser übermäßige Konsum mit uns?</vt:lpstr>
      <vt:lpstr>PowerPoint-Präsentation</vt:lpstr>
      <vt:lpstr>Augen und Kurzsichtigkeit</vt:lpstr>
      <vt:lpstr>Bildschirme versus Bewegung</vt:lpstr>
      <vt:lpstr>Frontallappen </vt:lpstr>
      <vt:lpstr>Frontallappen </vt:lpstr>
      <vt:lpstr>Frontallappen</vt:lpstr>
      <vt:lpstr>PowerPoint-Präsentation</vt:lpstr>
      <vt:lpstr>PowerPoint-Präsentation</vt:lpstr>
      <vt:lpstr>Smartphone Studie NRW (8-14-jährige)</vt:lpstr>
      <vt:lpstr>Surfen oder tauchen?</vt:lpstr>
      <vt:lpstr>PowerPoint-Präsentation</vt:lpstr>
      <vt:lpstr>Buch oder Internet?</vt:lpstr>
      <vt:lpstr>PowerPoint-Präsentation</vt:lpstr>
      <vt:lpstr>PowerPoint-Präsentation</vt:lpstr>
      <vt:lpstr>Telefonieren oder Whatsapp?</vt:lpstr>
      <vt:lpstr>PowerPoint-Präsentation</vt:lpstr>
      <vt:lpstr>Bei einer Sache bleiben können</vt:lpstr>
      <vt:lpstr>PowerPoint-Präsentation</vt:lpstr>
      <vt:lpstr>PowerPoint-Präsentation</vt:lpstr>
      <vt:lpstr>Ablenkung im Verkehr</vt:lpstr>
      <vt:lpstr>Ablenkung im Verkehr</vt:lpstr>
      <vt:lpstr>Ablenkung im Verkehr</vt:lpstr>
      <vt:lpstr>PowerPoint-Präsentation</vt:lpstr>
      <vt:lpstr>PowerPoint-Präsentation</vt:lpstr>
      <vt:lpstr>Ablenkung am Arbeitsplatz</vt:lpstr>
      <vt:lpstr>Unterbrechen</vt:lpstr>
      <vt:lpstr>PowerPoint-Präsentation</vt:lpstr>
      <vt:lpstr>Glücksempfinden durch Flow </vt:lpstr>
      <vt:lpstr>Kinder- und Jugendärzte</vt:lpstr>
      <vt:lpstr>Studie der DAK und des Deutschen Zentrums für Suchtfragen, 2018 </vt:lpstr>
      <vt:lpstr>Multitasker…</vt:lpstr>
      <vt:lpstr>Mediales Multitasking = Ablenkung</vt:lpstr>
      <vt:lpstr>Gedankliche Pausen?</vt:lpstr>
      <vt:lpstr>PowerPoint-Präsentation</vt:lpstr>
      <vt:lpstr>Gefahrenklassiker</vt:lpstr>
      <vt:lpstr>PowerPoint-Präsentation</vt:lpstr>
      <vt:lpstr>PowerPoint-Präsentation</vt:lpstr>
      <vt:lpstr>PowerPoint-Präsentation</vt:lpstr>
      <vt:lpstr>Momo Challenge</vt:lpstr>
      <vt:lpstr>Phishing</vt:lpstr>
      <vt:lpstr> Kann man von Handy und Co. süchtig werden? </vt:lpstr>
      <vt:lpstr>PowerPoint-Präsentation</vt:lpstr>
      <vt:lpstr>Drogenbericht 2016:</vt:lpstr>
      <vt:lpstr>PowerPoint-Präsentation</vt:lpstr>
      <vt:lpstr>PowerPoint-Präsentation</vt:lpstr>
      <vt:lpstr>Wie entsteht Sucht?</vt:lpstr>
      <vt:lpstr>Wer ist besonders gefährdet? </vt:lpstr>
      <vt:lpstr>Hinweis für TN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20 Minuten warten???</vt:lpstr>
      <vt:lpstr> Abzocke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Abzocke</vt:lpstr>
      <vt:lpstr>PowerPoint-Präsentation</vt:lpstr>
      <vt:lpstr>Bewegung &amp; Lernen</vt:lpstr>
      <vt:lpstr>PowerPoint-Präsentation</vt:lpstr>
      <vt:lpstr>PowerPoint-Präsentation</vt:lpstr>
      <vt:lpstr>PowerPoint-Präsentation</vt:lpstr>
      <vt:lpstr>https://www.gutes-aufwachsen-mit-medien.de/kindermedien/index.cfm?action=ergebnisse</vt:lpstr>
      <vt:lpstr>Uwe Buermann, Pädagoge</vt:lpstr>
      <vt:lpstr>PowerPoint-Präsentation</vt:lpstr>
      <vt:lpstr>PowerPoint-Präsentation</vt:lpstr>
      <vt:lpstr>Stiftung Warentest Studie 2018</vt:lpstr>
      <vt:lpstr>Smartphone Studie NRW</vt:lpstr>
      <vt:lpstr>PowerPoint-Präsentation</vt:lpstr>
      <vt:lpstr>PowerPoint-Präsentation</vt:lpstr>
      <vt:lpstr>PowerPoint-Präsentation</vt:lpstr>
      <vt:lpstr>PowerPoint-Präsentation</vt:lpstr>
      <vt:lpstr>Handystrahlung</vt:lpstr>
      <vt:lpstr>Universität Haifa, Israel:</vt:lpstr>
      <vt:lpstr>Handystrahlung</vt:lpstr>
      <vt:lpstr>PowerPoint-Präsentation</vt:lpstr>
      <vt:lpstr>Was gegen die Strahlung tun? </vt:lpstr>
      <vt:lpstr>Empfehlungen Handystrahlung </vt:lpstr>
      <vt:lpstr>Lust auf Schule?</vt:lpstr>
      <vt:lpstr>TV und Bildung</vt:lpstr>
      <vt:lpstr>Hinweis</vt:lpstr>
      <vt:lpstr>PowerPoint-Präsentation</vt:lpstr>
      <vt:lpstr>Werbung</vt:lpstr>
      <vt:lpstr>Onlinewelt</vt:lpstr>
      <vt:lpstr>PowerPoint-Präsentation</vt:lpstr>
      <vt:lpstr>"Ich möchte weinen, sie ist so perfekt." </vt:lpstr>
      <vt:lpstr>PowerPoint-Präsentation</vt:lpstr>
      <vt:lpstr>Jetzt noch intensiver….</vt:lpstr>
      <vt:lpstr>TV Werbung: Spiegel Online 2011</vt:lpstr>
      <vt:lpstr>PowerPoint-Präsentation</vt:lpstr>
      <vt:lpstr>PowerPoint-Präsentation</vt:lpstr>
      <vt:lpstr>PowerPoint-Präsentation</vt:lpstr>
      <vt:lpstr>Lösungen: Bausteine</vt:lpstr>
      <vt:lpstr>Lösungen: Bausteine</vt:lpstr>
      <vt:lpstr>I. Kinder stärken</vt:lpstr>
      <vt:lpstr>Werden Sie selbst zu Wissenschaftler</vt:lpstr>
      <vt:lpstr>PowerPoint-Präsentation</vt:lpstr>
      <vt:lpstr>PowerPoint-Präsentation</vt:lpstr>
      <vt:lpstr>Unterschiedliche Menschentypen</vt:lpstr>
      <vt:lpstr>I. Kinder stärken</vt:lpstr>
      <vt:lpstr>I. Kinder begleiten</vt:lpstr>
      <vt:lpstr>Lassen Sie Ihr Kind auch mal heulen! </vt:lpstr>
      <vt:lpstr>Haltung wirkt!</vt:lpstr>
      <vt:lpstr>Klare Zeitstrukturen „antrainieren…“</vt:lpstr>
      <vt:lpstr>Rituale einplanen</vt:lpstr>
    </vt:vector>
  </TitlesOfParts>
  <Company>Landratsamt Rosenheim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Seidl Martin</dc:creator>
  <cp:lastModifiedBy>BK</cp:lastModifiedBy>
  <cp:revision>1108</cp:revision>
  <dcterms:created xsi:type="dcterms:W3CDTF">2015-03-09T16:07:32Z</dcterms:created>
  <dcterms:modified xsi:type="dcterms:W3CDTF">2019-09-11T08:16:00Z</dcterms:modified>
</cp:coreProperties>
</file>